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8" r:id="rId2"/>
    <p:sldId id="269" r:id="rId3"/>
    <p:sldId id="270" r:id="rId4"/>
    <p:sldId id="271" r:id="rId5"/>
    <p:sldId id="272" r:id="rId6"/>
    <p:sldId id="273" r:id="rId7"/>
    <p:sldId id="276" r:id="rId8"/>
    <p:sldId id="275" r:id="rId9"/>
  </p:sldIdLst>
  <p:sldSz cx="9144000" cy="6858000" type="screen4x3"/>
  <p:notesSz cx="6743700" cy="9875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x Boyes" initials="AB" lastIdx="8" clrIdx="0"/>
  <p:cmAuthor id="1" name="Kate Newton" initials="KN"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9240"/>
    <a:srgbClr val="B7D4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10" d="100"/>
          <a:sy n="110" d="100"/>
        </p:scale>
        <p:origin x="-59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588"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9525" y="0"/>
            <a:ext cx="2922588" cy="493713"/>
          </a:xfrm>
          <a:prstGeom prst="rect">
            <a:avLst/>
          </a:prstGeom>
        </p:spPr>
        <p:txBody>
          <a:bodyPr vert="horz" lIns="91440" tIns="45720" rIns="91440" bIns="45720" rtlCol="0"/>
          <a:lstStyle>
            <a:lvl1pPr algn="r">
              <a:defRPr sz="1200"/>
            </a:lvl1pPr>
          </a:lstStyle>
          <a:p>
            <a:fld id="{DA612D2B-F29C-46F2-A5F7-774252A6FBC3}" type="datetimeFigureOut">
              <a:rPr lang="en-GB" smtClean="0"/>
              <a:t>01/03/2016</a:t>
            </a:fld>
            <a:endParaRPr lang="en-GB"/>
          </a:p>
        </p:txBody>
      </p:sp>
      <p:sp>
        <p:nvSpPr>
          <p:cNvPr id="4" name="Slide Image Placeholder 3"/>
          <p:cNvSpPr>
            <a:spLocks noGrp="1" noRot="1" noChangeAspect="1"/>
          </p:cNvSpPr>
          <p:nvPr>
            <p:ph type="sldImg" idx="2"/>
          </p:nvPr>
        </p:nvSpPr>
        <p:spPr>
          <a:xfrm>
            <a:off x="904875"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4688" y="4691063"/>
            <a:ext cx="5394325" cy="4443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80538"/>
            <a:ext cx="2922588" cy="4937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9525" y="9380538"/>
            <a:ext cx="2922588" cy="493712"/>
          </a:xfrm>
          <a:prstGeom prst="rect">
            <a:avLst/>
          </a:prstGeom>
        </p:spPr>
        <p:txBody>
          <a:bodyPr vert="horz" lIns="91440" tIns="45720" rIns="91440" bIns="45720" rtlCol="0" anchor="b"/>
          <a:lstStyle>
            <a:lvl1pPr algn="r">
              <a:defRPr sz="1200"/>
            </a:lvl1pPr>
          </a:lstStyle>
          <a:p>
            <a:fld id="{22CC7FAB-3DD3-4748-AB30-3B79A042E5DA}" type="slidenum">
              <a:rPr lang="en-GB" smtClean="0"/>
              <a:t>‹#›</a:t>
            </a:fld>
            <a:endParaRPr lang="en-GB"/>
          </a:p>
        </p:txBody>
      </p:sp>
    </p:spTree>
    <p:extLst>
      <p:ext uri="{BB962C8B-B14F-4D97-AF65-F5344CB8AC3E}">
        <p14:creationId xmlns:p14="http://schemas.microsoft.com/office/powerpoint/2010/main" val="3258961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CC7FAB-3DD3-4748-AB30-3B79A042E5DA}"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4030652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CC7FAB-3DD3-4748-AB30-3B79A042E5DA}"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403065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CC7FAB-3DD3-4748-AB30-3B79A042E5DA}"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4030652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B7D448"/>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C81962B7-F4AD-44A3-BEBB-BEF6917FE7C3}" type="datetimeFigureOut">
              <a:rPr lang="en-GB" smtClean="0"/>
              <a:t>01/03/2016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36D6FF-F126-4F0F-B39C-197758D11FB2}" type="slidenum">
              <a:rPr lang="en-GB" smtClean="0"/>
              <a:t>‹#›</a:t>
            </a:fld>
            <a:endParaRPr lang="en-GB"/>
          </a:p>
        </p:txBody>
      </p:sp>
    </p:spTree>
    <p:extLst>
      <p:ext uri="{BB962C8B-B14F-4D97-AF65-F5344CB8AC3E}">
        <p14:creationId xmlns:p14="http://schemas.microsoft.com/office/powerpoint/2010/main" val="3485947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solidFill>
                  <a:schemeClr val="tx1"/>
                </a:solidFill>
              </a:defRPr>
            </a:lvl1pPr>
          </a:lstStyle>
          <a:p>
            <a:fld id="{C81962B7-F4AD-44A3-BEBB-BEF6917FE7C3}" type="datetimeFigureOut">
              <a:rPr lang="en-GB" smtClean="0"/>
              <a:pPr/>
              <a:t>01/03/2016</a:t>
            </a:fld>
            <a:endParaRPr lang="en-GB"/>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3F36D6FF-F126-4F0F-B39C-197758D11FB2}" type="slidenum">
              <a:rPr lang="en-GB" smtClean="0"/>
              <a:pPr/>
              <a:t>‹#›</a:t>
            </a:fld>
            <a:endParaRPr lang="en-GB"/>
          </a:p>
        </p:txBody>
      </p:sp>
    </p:spTree>
    <p:extLst>
      <p:ext uri="{BB962C8B-B14F-4D97-AF65-F5344CB8AC3E}">
        <p14:creationId xmlns:p14="http://schemas.microsoft.com/office/powerpoint/2010/main" val="988977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solidFill>
                  <a:schemeClr val="tx1"/>
                </a:solidFill>
              </a:defRPr>
            </a:lvl1pPr>
          </a:lstStyle>
          <a:p>
            <a:fld id="{C81962B7-F4AD-44A3-BEBB-BEF6917FE7C3}" type="datetimeFigureOut">
              <a:rPr lang="en-GB" smtClean="0"/>
              <a:pPr/>
              <a:t>01/03/2016</a:t>
            </a:fld>
            <a:endParaRPr lang="en-GB"/>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3F36D6FF-F126-4F0F-B39C-197758D11FB2}" type="slidenum">
              <a:rPr lang="en-GB" smtClean="0"/>
              <a:pPr/>
              <a:t>‹#›</a:t>
            </a:fld>
            <a:endParaRPr lang="en-GB"/>
          </a:p>
        </p:txBody>
      </p:sp>
    </p:spTree>
    <p:extLst>
      <p:ext uri="{BB962C8B-B14F-4D97-AF65-F5344CB8AC3E}">
        <p14:creationId xmlns:p14="http://schemas.microsoft.com/office/powerpoint/2010/main" val="3290806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81962B7-F4AD-44A3-BEBB-BEF6917FE7C3}" type="datetimeFigureOut">
              <a:rPr lang="en-GB" smtClean="0"/>
              <a:t>01/03/2016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36D6FF-F126-4F0F-B39C-197758D11FB2}" type="slidenum">
              <a:rPr lang="en-GB" smtClean="0"/>
              <a:t>‹#›</a:t>
            </a:fld>
            <a:endParaRPr lang="en-GB"/>
          </a:p>
        </p:txBody>
      </p:sp>
    </p:spTree>
    <p:extLst>
      <p:ext uri="{BB962C8B-B14F-4D97-AF65-F5344CB8AC3E}">
        <p14:creationId xmlns:p14="http://schemas.microsoft.com/office/powerpoint/2010/main" val="97641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solidFill>
                  <a:schemeClr val="tx1"/>
                </a:solidFill>
              </a:defRPr>
            </a:lvl1pPr>
          </a:lstStyle>
          <a:p>
            <a:fld id="{C81962B7-F4AD-44A3-BEBB-BEF6917FE7C3}" type="datetimeFigureOut">
              <a:rPr lang="en-GB" smtClean="0"/>
              <a:pPr/>
              <a:t>01/03/2016</a:t>
            </a:fld>
            <a:endParaRPr lang="en-GB" dirty="0"/>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GB"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3F36D6FF-F126-4F0F-B39C-197758D11FB2}" type="slidenum">
              <a:rPr lang="en-GB" smtClean="0"/>
              <a:pPr/>
              <a:t>‹#›</a:t>
            </a:fld>
            <a:endParaRPr lang="en-GB" dirty="0"/>
          </a:p>
        </p:txBody>
      </p:sp>
    </p:spTree>
    <p:extLst>
      <p:ext uri="{BB962C8B-B14F-4D97-AF65-F5344CB8AC3E}">
        <p14:creationId xmlns:p14="http://schemas.microsoft.com/office/powerpoint/2010/main" val="229689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solidFill>
                  <a:schemeClr val="tx1"/>
                </a:solidFill>
              </a:defRPr>
            </a:lvl1pPr>
          </a:lstStyle>
          <a:p>
            <a:fld id="{C81962B7-F4AD-44A3-BEBB-BEF6917FE7C3}" type="datetimeFigureOut">
              <a:rPr lang="en-GB" smtClean="0"/>
              <a:pPr/>
              <a:t>01/03/2016</a:t>
            </a:fld>
            <a:endParaRPr lang="en-GB" dirty="0"/>
          </a:p>
        </p:txBody>
      </p:sp>
      <p:sp>
        <p:nvSpPr>
          <p:cNvPr id="6" name="Footer Placeholder 5"/>
          <p:cNvSpPr>
            <a:spLocks noGrp="1"/>
          </p:cNvSpPr>
          <p:nvPr>
            <p:ph type="ftr" sz="quarter" idx="11"/>
          </p:nvPr>
        </p:nvSpPr>
        <p:spPr/>
        <p:txBody>
          <a:bodyPr/>
          <a:lstStyle>
            <a:lvl1pPr>
              <a:defRPr>
                <a:solidFill>
                  <a:schemeClr val="tx1"/>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3F36D6FF-F126-4F0F-B39C-197758D11FB2}" type="slidenum">
              <a:rPr lang="en-GB" smtClean="0"/>
              <a:pPr/>
              <a:t>‹#›</a:t>
            </a:fld>
            <a:endParaRPr lang="en-GB"/>
          </a:p>
        </p:txBody>
      </p:sp>
    </p:spTree>
    <p:extLst>
      <p:ext uri="{BB962C8B-B14F-4D97-AF65-F5344CB8AC3E}">
        <p14:creationId xmlns:p14="http://schemas.microsoft.com/office/powerpoint/2010/main" val="2541033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solidFill>
                  <a:schemeClr val="tx1"/>
                </a:solidFill>
              </a:defRPr>
            </a:lvl1pPr>
          </a:lstStyle>
          <a:p>
            <a:fld id="{C81962B7-F4AD-44A3-BEBB-BEF6917FE7C3}" type="datetimeFigureOut">
              <a:rPr lang="en-GB" smtClean="0"/>
              <a:pPr/>
              <a:t>01/03/2016</a:t>
            </a:fld>
            <a:endParaRPr lang="en-GB"/>
          </a:p>
        </p:txBody>
      </p:sp>
      <p:sp>
        <p:nvSpPr>
          <p:cNvPr id="8" name="Footer Placeholder 7"/>
          <p:cNvSpPr>
            <a:spLocks noGrp="1"/>
          </p:cNvSpPr>
          <p:nvPr>
            <p:ph type="ftr" sz="quarter" idx="11"/>
          </p:nvPr>
        </p:nvSpPr>
        <p:spPr/>
        <p:txBody>
          <a:bodyPr/>
          <a:lstStyle>
            <a:lvl1pPr>
              <a:defRPr>
                <a:solidFill>
                  <a:schemeClr val="tx1"/>
                </a:solidFill>
              </a:defRPr>
            </a:lvl1pPr>
          </a:lstStyle>
          <a:p>
            <a:endParaRPr lang="en-GB" dirty="0"/>
          </a:p>
        </p:txBody>
      </p:sp>
      <p:sp>
        <p:nvSpPr>
          <p:cNvPr id="9" name="Slide Number Placeholder 8"/>
          <p:cNvSpPr>
            <a:spLocks noGrp="1"/>
          </p:cNvSpPr>
          <p:nvPr>
            <p:ph type="sldNum" sz="quarter" idx="12"/>
          </p:nvPr>
        </p:nvSpPr>
        <p:spPr/>
        <p:txBody>
          <a:bodyPr/>
          <a:lstStyle>
            <a:lvl1pPr>
              <a:defRPr>
                <a:solidFill>
                  <a:schemeClr val="tx1"/>
                </a:solidFill>
              </a:defRPr>
            </a:lvl1pPr>
          </a:lstStyle>
          <a:p>
            <a:fld id="{3F36D6FF-F126-4F0F-B39C-197758D11FB2}" type="slidenum">
              <a:rPr lang="en-GB" smtClean="0"/>
              <a:pPr/>
              <a:t>‹#›</a:t>
            </a:fld>
            <a:endParaRPr lang="en-GB"/>
          </a:p>
        </p:txBody>
      </p:sp>
    </p:spTree>
    <p:extLst>
      <p:ext uri="{BB962C8B-B14F-4D97-AF65-F5344CB8AC3E}">
        <p14:creationId xmlns:p14="http://schemas.microsoft.com/office/powerpoint/2010/main" val="2355108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solidFill>
                  <a:schemeClr val="tx1"/>
                </a:solidFill>
              </a:defRPr>
            </a:lvl1pPr>
          </a:lstStyle>
          <a:p>
            <a:fld id="{C81962B7-F4AD-44A3-BEBB-BEF6917FE7C3}" type="datetimeFigureOut">
              <a:rPr lang="en-GB" smtClean="0"/>
              <a:pPr/>
              <a:t>01/03/2016</a:t>
            </a:fld>
            <a:endParaRPr lang="en-GB"/>
          </a:p>
        </p:txBody>
      </p:sp>
      <p:sp>
        <p:nvSpPr>
          <p:cNvPr id="4" name="Footer Placeholder 3"/>
          <p:cNvSpPr>
            <a:spLocks noGrp="1"/>
          </p:cNvSpPr>
          <p:nvPr>
            <p:ph type="ftr" sz="quarter" idx="11"/>
          </p:nvPr>
        </p:nvSpPr>
        <p:spPr/>
        <p:txBody>
          <a:bodyPr/>
          <a:lstStyle>
            <a:lvl1pPr>
              <a:defRPr>
                <a:solidFill>
                  <a:schemeClr val="tx1"/>
                </a:solidFill>
              </a:defRPr>
            </a:lvl1pPr>
          </a:lstStyle>
          <a:p>
            <a:endParaRPr lang="en-GB"/>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3F36D6FF-F126-4F0F-B39C-197758D11FB2}" type="slidenum">
              <a:rPr lang="en-GB" smtClean="0"/>
              <a:pPr/>
              <a:t>‹#›</a:t>
            </a:fld>
            <a:endParaRPr lang="en-GB"/>
          </a:p>
        </p:txBody>
      </p:sp>
    </p:spTree>
    <p:extLst>
      <p:ext uri="{BB962C8B-B14F-4D97-AF65-F5344CB8AC3E}">
        <p14:creationId xmlns:p14="http://schemas.microsoft.com/office/powerpoint/2010/main" val="2778400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1"/>
                </a:solidFill>
              </a:defRPr>
            </a:lvl1pPr>
          </a:lstStyle>
          <a:p>
            <a:fld id="{C81962B7-F4AD-44A3-BEBB-BEF6917FE7C3}" type="datetimeFigureOut">
              <a:rPr lang="en-GB" smtClean="0"/>
              <a:pPr/>
              <a:t>01/03/2016</a:t>
            </a:fld>
            <a:endParaRPr lang="en-GB" dirty="0"/>
          </a:p>
        </p:txBody>
      </p:sp>
      <p:sp>
        <p:nvSpPr>
          <p:cNvPr id="3" name="Footer Placeholder 2"/>
          <p:cNvSpPr>
            <a:spLocks noGrp="1"/>
          </p:cNvSpPr>
          <p:nvPr>
            <p:ph type="ftr" sz="quarter" idx="11"/>
          </p:nvPr>
        </p:nvSpPr>
        <p:spPr/>
        <p:txBody>
          <a:bodyPr/>
          <a:lstStyle>
            <a:lvl1pPr>
              <a:defRPr>
                <a:solidFill>
                  <a:schemeClr val="tx1"/>
                </a:solidFill>
              </a:defRPr>
            </a:lvl1pPr>
          </a:lstStyle>
          <a:p>
            <a:endParaRPr lang="en-GB"/>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3F36D6FF-F126-4F0F-B39C-197758D11FB2}" type="slidenum">
              <a:rPr lang="en-GB" smtClean="0"/>
              <a:pPr/>
              <a:t>‹#›</a:t>
            </a:fld>
            <a:endParaRPr lang="en-GB"/>
          </a:p>
        </p:txBody>
      </p:sp>
    </p:spTree>
    <p:extLst>
      <p:ext uri="{BB962C8B-B14F-4D97-AF65-F5344CB8AC3E}">
        <p14:creationId xmlns:p14="http://schemas.microsoft.com/office/powerpoint/2010/main" val="2179797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solidFill>
              </a:defRPr>
            </a:lvl1pPr>
          </a:lstStyle>
          <a:p>
            <a:fld id="{C81962B7-F4AD-44A3-BEBB-BEF6917FE7C3}" type="datetimeFigureOut">
              <a:rPr lang="en-GB" smtClean="0"/>
              <a:pPr/>
              <a:t>01/03/2016</a:t>
            </a:fld>
            <a:endParaRPr lang="en-GB"/>
          </a:p>
        </p:txBody>
      </p:sp>
      <p:sp>
        <p:nvSpPr>
          <p:cNvPr id="6" name="Footer Placeholder 5"/>
          <p:cNvSpPr>
            <a:spLocks noGrp="1"/>
          </p:cNvSpPr>
          <p:nvPr>
            <p:ph type="ftr" sz="quarter" idx="11"/>
          </p:nvPr>
        </p:nvSpPr>
        <p:spPr/>
        <p:txBody>
          <a:bodyPr/>
          <a:lstStyle>
            <a:lvl1pPr>
              <a:defRPr>
                <a:solidFill>
                  <a:schemeClr val="tx1"/>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3F36D6FF-F126-4F0F-B39C-197758D11FB2}" type="slidenum">
              <a:rPr lang="en-GB" smtClean="0"/>
              <a:pPr/>
              <a:t>‹#›</a:t>
            </a:fld>
            <a:endParaRPr lang="en-GB"/>
          </a:p>
        </p:txBody>
      </p:sp>
    </p:spTree>
    <p:extLst>
      <p:ext uri="{BB962C8B-B14F-4D97-AF65-F5344CB8AC3E}">
        <p14:creationId xmlns:p14="http://schemas.microsoft.com/office/powerpoint/2010/main" val="237851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solidFill>
              </a:defRPr>
            </a:lvl1pPr>
          </a:lstStyle>
          <a:p>
            <a:fld id="{C81962B7-F4AD-44A3-BEBB-BEF6917FE7C3}" type="datetimeFigureOut">
              <a:rPr lang="en-GB" smtClean="0"/>
              <a:pPr/>
              <a:t>01/03/2016</a:t>
            </a:fld>
            <a:endParaRPr lang="en-GB"/>
          </a:p>
        </p:txBody>
      </p:sp>
      <p:sp>
        <p:nvSpPr>
          <p:cNvPr id="6" name="Footer Placeholder 5"/>
          <p:cNvSpPr>
            <a:spLocks noGrp="1"/>
          </p:cNvSpPr>
          <p:nvPr>
            <p:ph type="ftr" sz="quarter" idx="11"/>
          </p:nvPr>
        </p:nvSpPr>
        <p:spPr/>
        <p:txBody>
          <a:bodyPr/>
          <a:lstStyle>
            <a:lvl1pPr>
              <a:defRPr>
                <a:solidFill>
                  <a:schemeClr val="tx1"/>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3F36D6FF-F126-4F0F-B39C-197758D11FB2}" type="slidenum">
              <a:rPr lang="en-GB" smtClean="0"/>
              <a:pPr/>
              <a:t>‹#›</a:t>
            </a:fld>
            <a:endParaRPr lang="en-GB"/>
          </a:p>
        </p:txBody>
      </p:sp>
    </p:spTree>
    <p:extLst>
      <p:ext uri="{BB962C8B-B14F-4D97-AF65-F5344CB8AC3E}">
        <p14:creationId xmlns:p14="http://schemas.microsoft.com/office/powerpoint/2010/main" val="554809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1962B7-F4AD-44A3-BEBB-BEF6917FE7C3}" type="datetimeFigureOut">
              <a:rPr lang="en-GB" smtClean="0"/>
              <a:t>01/03/2016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36D6FF-F126-4F0F-B39C-197758D11FB2}" type="slidenum">
              <a:rPr lang="en-GB" smtClean="0"/>
              <a:t>‹#›</a:t>
            </a:fld>
            <a:endParaRPr lang="en-GB"/>
          </a:p>
        </p:txBody>
      </p:sp>
      <p:sp>
        <p:nvSpPr>
          <p:cNvPr id="7" name="TextBox 6"/>
          <p:cNvSpPr txBox="1"/>
          <p:nvPr userDrawn="1"/>
        </p:nvSpPr>
        <p:spPr>
          <a:xfrm>
            <a:off x="179512" y="5877852"/>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2015</a:t>
            </a:r>
            <a:endParaRPr lang="en-GB" sz="800" dirty="0">
              <a:latin typeface="Arial" panose="020B0604020202020204" pitchFamily="34" charset="0"/>
              <a:cs typeface="Arial" panose="020B0604020202020204" pitchFamily="34" charset="0"/>
            </a:endParaRPr>
          </a:p>
        </p:txBody>
      </p:sp>
      <p:pic>
        <p:nvPicPr>
          <p:cNvPr id="8" name="Picture 2" descr="OCR GCSE (9-1) English Literature"/>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 y="6106248"/>
            <a:ext cx="9144000" cy="829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932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B7D448"/>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cr.org.uk/english"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descr="OCR GCSE (9-1) English Literature &#10;J352/01 Exploring Modern and Literary Heritage Texts&#10;&#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0" y="-7614"/>
            <a:ext cx="9151270" cy="68656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3528" y="3103800"/>
            <a:ext cx="3600400" cy="129266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J352/01 Exploring modern and literary </a:t>
            </a:r>
            <a:r>
              <a:rPr lang="en-GB" sz="2600" b="1" dirty="0">
                <a:solidFill>
                  <a:schemeClr val="bg1"/>
                </a:solidFill>
                <a:latin typeface="Arial" panose="020B0604020202020204" pitchFamily="34" charset="0"/>
                <a:cs typeface="Arial" panose="020B0604020202020204" pitchFamily="34" charset="0"/>
              </a:rPr>
              <a:t>h</a:t>
            </a:r>
            <a:r>
              <a:rPr lang="en-GB" sz="2600" b="1" dirty="0" smtClean="0">
                <a:solidFill>
                  <a:schemeClr val="bg1"/>
                </a:solidFill>
                <a:latin typeface="Arial" panose="020B0604020202020204" pitchFamily="34" charset="0"/>
                <a:cs typeface="Arial" panose="020B0604020202020204" pitchFamily="34" charset="0"/>
              </a:rPr>
              <a:t>eritage </a:t>
            </a:r>
            <a:r>
              <a:rPr lang="en-GB" sz="2600" b="1" dirty="0">
                <a:solidFill>
                  <a:schemeClr val="bg1"/>
                </a:solidFill>
                <a:latin typeface="Arial" panose="020B0604020202020204" pitchFamily="34" charset="0"/>
                <a:cs typeface="Arial" panose="020B0604020202020204" pitchFamily="34" charset="0"/>
              </a:rPr>
              <a:t>t</a:t>
            </a:r>
            <a:r>
              <a:rPr lang="en-GB" sz="2600" b="1" dirty="0" smtClean="0">
                <a:solidFill>
                  <a:schemeClr val="bg1"/>
                </a:solidFill>
                <a:latin typeface="Arial" panose="020B0604020202020204" pitchFamily="34" charset="0"/>
                <a:cs typeface="Arial" panose="020B0604020202020204" pitchFamily="34" charset="0"/>
              </a:rPr>
              <a:t>exts</a:t>
            </a:r>
            <a:endParaRPr lang="en-GB" sz="2600" b="1" dirty="0">
              <a:solidFill>
                <a:schemeClr val="bg1"/>
              </a:solidFill>
              <a:latin typeface="Arial" panose="020B0604020202020204" pitchFamily="34" charset="0"/>
              <a:cs typeface="Arial" panose="020B0604020202020204" pitchFamily="34" charset="0"/>
            </a:endParaRPr>
          </a:p>
        </p:txBody>
      </p:sp>
      <p:sp>
        <p:nvSpPr>
          <p:cNvPr id="6" name="TextBox 5">
            <a:hlinkClick r:id="rId3"/>
          </p:cNvPr>
          <p:cNvSpPr txBox="1"/>
          <p:nvPr/>
        </p:nvSpPr>
        <p:spPr>
          <a:xfrm>
            <a:off x="323528" y="5373216"/>
            <a:ext cx="1656184"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4113680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Guidance</a:t>
            </a:r>
            <a:endParaRPr lang="en-GB" dirty="0"/>
          </a:p>
        </p:txBody>
      </p:sp>
      <p:sp>
        <p:nvSpPr>
          <p:cNvPr id="3" name="Content Placeholder 2"/>
          <p:cNvSpPr>
            <a:spLocks noGrp="1"/>
          </p:cNvSpPr>
          <p:nvPr>
            <p:ph idx="1"/>
          </p:nvPr>
        </p:nvSpPr>
        <p:spPr/>
        <p:txBody>
          <a:bodyPr>
            <a:normAutofit/>
          </a:bodyPr>
          <a:lstStyle/>
          <a:p>
            <a:pPr marL="0" indent="0">
              <a:buNone/>
            </a:pPr>
            <a:r>
              <a:rPr lang="en-GB" sz="1400" dirty="0" smtClean="0"/>
              <a:t>This guide is designed to take you through the GCSE (9-1) English Literature J352/01 exam paper. The aim is to explain how candidates should approach the paper and how marks are awarded to the different questions.  </a:t>
            </a:r>
          </a:p>
          <a:p>
            <a:pPr marL="0" indent="0">
              <a:buNone/>
            </a:pPr>
            <a:endParaRPr lang="en-GB" sz="1400" dirty="0"/>
          </a:p>
          <a:p>
            <a:pPr marL="0" indent="0">
              <a:buNone/>
            </a:pPr>
            <a:r>
              <a:rPr lang="en-GB" sz="1400" dirty="0" smtClean="0"/>
              <a:t>The advice given is the same for all questions across all of the set texts as question wording and structure is consistent. </a:t>
            </a:r>
            <a:endParaRPr lang="en-GB" sz="1400" dirty="0"/>
          </a:p>
          <a:p>
            <a:pPr marL="0" indent="0">
              <a:buNone/>
            </a:pPr>
            <a:endParaRPr lang="en-GB" sz="1400" dirty="0" smtClean="0"/>
          </a:p>
          <a:p>
            <a:pPr marL="0" indent="0">
              <a:buNone/>
            </a:pPr>
            <a:r>
              <a:rPr lang="en-GB" sz="1400" dirty="0" smtClean="0"/>
              <a:t>The orange text boxes offer further explanation on the questions on the exam paper.</a:t>
            </a:r>
          </a:p>
          <a:p>
            <a:pPr marL="0" indent="0">
              <a:buNone/>
            </a:pPr>
            <a:r>
              <a:rPr lang="en-GB" sz="1400" dirty="0" smtClean="0"/>
              <a:t>They offer guidance on the wording of questions and what candidates should do </a:t>
            </a:r>
          </a:p>
          <a:p>
            <a:pPr marL="0" indent="0">
              <a:buNone/>
            </a:pPr>
            <a:r>
              <a:rPr lang="en-GB" sz="1400" dirty="0" smtClean="0"/>
              <a:t>in response to them.</a:t>
            </a:r>
          </a:p>
          <a:p>
            <a:pPr marL="0" indent="0">
              <a:buNone/>
            </a:pPr>
            <a:endParaRPr lang="en-GB" sz="1400" dirty="0" smtClean="0"/>
          </a:p>
          <a:p>
            <a:pPr marL="0" indent="0">
              <a:buNone/>
            </a:pPr>
            <a:endParaRPr lang="en-GB" sz="1400" dirty="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percentage of </a:t>
            </a:r>
            <a:r>
              <a:rPr lang="en-GB" sz="1400" dirty="0" smtClean="0"/>
              <a:t>each assessment objective attributed </a:t>
            </a:r>
          </a:p>
          <a:p>
            <a:pPr marL="0" indent="0">
              <a:buNone/>
            </a:pPr>
            <a:r>
              <a:rPr lang="en-GB" sz="1400" dirty="0" smtClean="0"/>
              <a:t>to each question.</a:t>
            </a:r>
          </a:p>
          <a:p>
            <a:pPr marL="0" indent="0">
              <a:buNone/>
            </a:pPr>
            <a:endParaRPr lang="en-GB" sz="1400" dirty="0"/>
          </a:p>
          <a:p>
            <a:pPr marL="0" indent="0">
              <a:buNone/>
            </a:pPr>
            <a:endParaRPr lang="en-GB" sz="1400" dirty="0"/>
          </a:p>
        </p:txBody>
      </p:sp>
      <p:sp>
        <p:nvSpPr>
          <p:cNvPr id="4" name="Rounded Rectangle 3"/>
          <p:cNvSpPr/>
          <p:nvPr/>
        </p:nvSpPr>
        <p:spPr>
          <a:xfrm>
            <a:off x="7051424" y="3898212"/>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will always be a comparison based on a cultural or social situation with a clear thematic link between the situations </a:t>
            </a:r>
            <a:r>
              <a:rPr lang="en-GB" sz="1000" smtClean="0">
                <a:latin typeface="Arial" panose="020B0604020202020204" pitchFamily="34" charset="0"/>
                <a:cs typeface="Arial" panose="020B0604020202020204" pitchFamily="34" charset="0"/>
              </a:rPr>
              <a:t>and/or experiences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a:stCxn id="4" idx="1"/>
          </p:cNvCxnSpPr>
          <p:nvPr/>
        </p:nvCxnSpPr>
        <p:spPr>
          <a:xfrm flipH="1" flipV="1">
            <a:off x="5580112" y="3789040"/>
            <a:ext cx="1471312" cy="667814"/>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7051424" y="5517232"/>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a:stCxn id="7" idx="1"/>
          </p:cNvCxnSpPr>
          <p:nvPr/>
        </p:nvCxnSpPr>
        <p:spPr>
          <a:xfrm flipH="1" flipV="1">
            <a:off x="5796136" y="5015496"/>
            <a:ext cx="1255288" cy="754924"/>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498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lnSpcReduction="10000"/>
          </a:bodyPr>
          <a:lstStyle/>
          <a:p>
            <a:pPr marL="0" indent="0" algn="ctr">
              <a:buNone/>
            </a:pPr>
            <a:r>
              <a:rPr lang="en-GB" sz="1400" b="1" dirty="0"/>
              <a:t>Section A</a:t>
            </a:r>
          </a:p>
          <a:p>
            <a:pPr marL="0" indent="0" algn="ctr">
              <a:buNone/>
            </a:pPr>
            <a:r>
              <a:rPr lang="en-GB" sz="1400" b="1" dirty="0"/>
              <a:t>Modern prose or </a:t>
            </a:r>
            <a:r>
              <a:rPr lang="en-GB" sz="1400" b="1" dirty="0" smtClean="0"/>
              <a:t>drama</a:t>
            </a:r>
          </a:p>
          <a:p>
            <a:pPr marL="0" indent="0" algn="ctr">
              <a:buNone/>
            </a:pPr>
            <a:endParaRPr lang="en-GB" sz="1400" b="1" dirty="0"/>
          </a:p>
          <a:p>
            <a:pPr>
              <a:buAutoNum type="arabicPlain"/>
            </a:pPr>
            <a:r>
              <a:rPr lang="en-GB" sz="1400" b="1" i="1" dirty="0" smtClean="0"/>
              <a:t>Anita </a:t>
            </a:r>
            <a:r>
              <a:rPr lang="en-GB" sz="1400" b="1" i="1" dirty="0"/>
              <a:t>and Me</a:t>
            </a:r>
            <a:r>
              <a:rPr lang="en-GB" sz="1400" b="1" dirty="0"/>
              <a:t> by </a:t>
            </a:r>
            <a:r>
              <a:rPr lang="en-GB" sz="1400" b="1" dirty="0" err="1"/>
              <a:t>Meera</a:t>
            </a:r>
            <a:r>
              <a:rPr lang="en-GB" sz="1400" b="1" dirty="0"/>
              <a:t> </a:t>
            </a:r>
            <a:r>
              <a:rPr lang="en-GB" sz="1400" b="1" dirty="0" err="1"/>
              <a:t>Syal</a:t>
            </a:r>
            <a:r>
              <a:rPr lang="en-GB" sz="1400" b="1" dirty="0"/>
              <a:t> and </a:t>
            </a:r>
            <a:r>
              <a:rPr lang="en-GB" sz="1400" b="1" i="1" dirty="0"/>
              <a:t>High Fidelity</a:t>
            </a:r>
            <a:r>
              <a:rPr lang="en-GB" sz="1400" b="1" dirty="0"/>
              <a:t> by Nick </a:t>
            </a:r>
            <a:r>
              <a:rPr lang="en-GB" sz="1400" b="1" dirty="0" smtClean="0"/>
              <a:t>Hornby</a:t>
            </a:r>
          </a:p>
          <a:p>
            <a:pPr marL="0" indent="0">
              <a:buNone/>
            </a:pPr>
            <a:endParaRPr lang="en-GB" sz="1400" b="1" dirty="0"/>
          </a:p>
          <a:p>
            <a:pPr marL="0" indent="0">
              <a:buNone/>
            </a:pPr>
            <a:r>
              <a:rPr lang="en-GB" sz="1400" b="1" dirty="0"/>
              <a:t>Read the two extracts below and then answer both part a) and part b).</a:t>
            </a:r>
          </a:p>
          <a:p>
            <a:pPr marL="0" indent="0">
              <a:buNone/>
            </a:pPr>
            <a:endParaRPr lang="en-GB" sz="1400" b="1" dirty="0" smtClean="0"/>
          </a:p>
          <a:p>
            <a:pPr marL="0" indent="0">
              <a:buNone/>
            </a:pPr>
            <a:r>
              <a:rPr lang="en-GB" sz="1400" b="1" dirty="0" smtClean="0"/>
              <a:t>You </a:t>
            </a:r>
            <a:r>
              <a:rPr lang="en-GB" sz="1400" b="1" dirty="0"/>
              <a:t>are advised to spend about 45 minutes on part a) and 30 minutes on part b).</a:t>
            </a:r>
          </a:p>
          <a:p>
            <a:pPr marL="0" indent="0">
              <a:buNone/>
            </a:pPr>
            <a:endParaRPr lang="en-GB" sz="1400" b="1" dirty="0" smtClean="0"/>
          </a:p>
          <a:p>
            <a:pPr marL="0" indent="0">
              <a:buNone/>
            </a:pPr>
            <a:r>
              <a:rPr lang="en-GB" sz="1400" b="1" dirty="0" smtClean="0"/>
              <a:t>For </a:t>
            </a:r>
            <a:r>
              <a:rPr lang="en-GB" sz="1400" b="1" dirty="0"/>
              <a:t>part a), you should focus only on the extracts here rather than referring to the rest of your studied text.</a:t>
            </a:r>
          </a:p>
          <a:p>
            <a:pPr marL="0" lvl="0" indent="0">
              <a:buNone/>
            </a:pPr>
            <a:endParaRPr lang="en-GB" sz="1400" b="1" dirty="0" smtClean="0"/>
          </a:p>
          <a:p>
            <a:pPr marL="0" lvl="0" indent="0">
              <a:buNone/>
            </a:pPr>
            <a:r>
              <a:rPr lang="en-GB" sz="1400" b="1" dirty="0" smtClean="0"/>
              <a:t>a) Compare </a:t>
            </a:r>
            <a:r>
              <a:rPr lang="en-GB" sz="1400" b="1" dirty="0"/>
              <a:t>how the difficulties of teenage friendships and growing up are presented in these two extracts. You should consider:</a:t>
            </a:r>
          </a:p>
          <a:p>
            <a:r>
              <a:rPr lang="en-GB" sz="1400" b="1" dirty="0"/>
              <a:t>the situations faced by </a:t>
            </a:r>
            <a:r>
              <a:rPr lang="en-GB" sz="1400" b="1" dirty="0" err="1"/>
              <a:t>Meena</a:t>
            </a:r>
            <a:r>
              <a:rPr lang="en-GB" sz="1400" b="1" dirty="0"/>
              <a:t> and Rob </a:t>
            </a:r>
          </a:p>
          <a:p>
            <a:r>
              <a:rPr lang="en-GB" sz="1400" b="1" dirty="0"/>
              <a:t>how they react to these situations</a:t>
            </a:r>
          </a:p>
          <a:p>
            <a:r>
              <a:rPr lang="en-GB" sz="1400" b="1" dirty="0"/>
              <a:t>how the writers’ use of language and techniques creates effects.</a:t>
            </a:r>
          </a:p>
          <a:p>
            <a:pPr marL="0" indent="0">
              <a:buNone/>
            </a:pPr>
            <a:r>
              <a:rPr lang="en-GB" sz="1400" b="1" dirty="0"/>
              <a:t>             </a:t>
            </a:r>
            <a:r>
              <a:rPr lang="en-GB" sz="1400" b="1" dirty="0" smtClean="0"/>
              <a:t>								      [</a:t>
            </a:r>
            <a:r>
              <a:rPr lang="en-GB" sz="1400" b="1" dirty="0"/>
              <a:t>20</a:t>
            </a:r>
            <a:r>
              <a:rPr lang="en-GB" sz="1400" b="1" dirty="0" smtClean="0"/>
              <a:t>]</a:t>
            </a:r>
          </a:p>
          <a:p>
            <a:pPr marL="0" indent="0">
              <a:buNone/>
            </a:pPr>
            <a:r>
              <a:rPr lang="en-GB" sz="1400" b="1" dirty="0" smtClean="0"/>
              <a:t>AND</a:t>
            </a:r>
          </a:p>
          <a:p>
            <a:pPr marL="0" indent="0">
              <a:buNone/>
            </a:pPr>
            <a:endParaRPr lang="en-GB" sz="1400" b="1" dirty="0"/>
          </a:p>
          <a:p>
            <a:pPr marL="0" lvl="0" indent="0">
              <a:buNone/>
            </a:pPr>
            <a:r>
              <a:rPr lang="en-GB" sz="1400" b="1" dirty="0" smtClean="0"/>
              <a:t>b) Explore </a:t>
            </a:r>
            <a:r>
              <a:rPr lang="en-GB" sz="1400" b="1" dirty="0"/>
              <a:t>another moment in </a:t>
            </a:r>
            <a:r>
              <a:rPr lang="en-GB" sz="1400" b="1" i="1" dirty="0"/>
              <a:t>Anita and Me</a:t>
            </a:r>
            <a:r>
              <a:rPr lang="en-GB" sz="1400" b="1" dirty="0"/>
              <a:t> where </a:t>
            </a:r>
            <a:r>
              <a:rPr lang="en-GB" sz="1400" b="1" dirty="0" err="1"/>
              <a:t>Meena</a:t>
            </a:r>
            <a:r>
              <a:rPr lang="en-GB" sz="1400" b="1" dirty="0"/>
              <a:t> develops a new understanding of either her friends or family.</a:t>
            </a:r>
          </a:p>
          <a:p>
            <a:pPr marL="0" indent="0">
              <a:buNone/>
            </a:pPr>
            <a:r>
              <a:rPr lang="en-GB" sz="1400" b="1" dirty="0"/>
              <a:t>             </a:t>
            </a:r>
            <a:r>
              <a:rPr lang="en-GB" sz="1400" b="1" dirty="0" smtClean="0"/>
              <a:t>								      [</a:t>
            </a:r>
            <a:r>
              <a:rPr lang="en-GB" sz="1400" b="1" dirty="0"/>
              <a:t>20]</a:t>
            </a:r>
          </a:p>
          <a:p>
            <a:pPr marL="0" indent="0">
              <a:buNone/>
            </a:pPr>
            <a:endParaRPr lang="en-GB" sz="1400" dirty="0"/>
          </a:p>
        </p:txBody>
      </p:sp>
      <p:sp>
        <p:nvSpPr>
          <p:cNvPr id="27" name="Rounded Rectangle 26"/>
          <p:cNvSpPr/>
          <p:nvPr/>
        </p:nvSpPr>
        <p:spPr>
          <a:xfrm>
            <a:off x="6868687" y="404664"/>
            <a:ext cx="2016224" cy="7920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includes time for reading both texts. One is an extract from the set text, the other is a thematically linked, same genre unseen text</a:t>
            </a:r>
            <a:endParaRPr lang="en-GB" sz="1000" dirty="0">
              <a:latin typeface="Arial" panose="020B0604020202020204" pitchFamily="34" charset="0"/>
              <a:cs typeface="Arial" panose="020B0604020202020204" pitchFamily="34" charset="0"/>
            </a:endParaRPr>
          </a:p>
        </p:txBody>
      </p:sp>
      <p:cxnSp>
        <p:nvCxnSpPr>
          <p:cNvPr id="28" name="Straight Arrow Connector 27"/>
          <p:cNvCxnSpPr>
            <a:stCxn id="27" idx="1"/>
          </p:cNvCxnSpPr>
          <p:nvPr/>
        </p:nvCxnSpPr>
        <p:spPr>
          <a:xfrm flipH="1">
            <a:off x="3779913" y="800708"/>
            <a:ext cx="3088774" cy="13291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6833376" y="1317639"/>
            <a:ext cx="2195840" cy="8943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itchFamily="34" charset="0"/>
                <a:cs typeface="Arial" pitchFamily="34" charset="0"/>
              </a:rPr>
              <a:t>Candidates are required to focus their analysis on comparison of the extracts (set text and unseen) in the paper, and do not refer more widely to the whole set text</a:t>
            </a:r>
            <a:endParaRPr lang="en-GB" sz="1000" dirty="0">
              <a:latin typeface="Arial" pitchFamily="34" charset="0"/>
              <a:cs typeface="Arial" pitchFamily="34" charset="0"/>
            </a:endParaRPr>
          </a:p>
        </p:txBody>
      </p:sp>
      <p:cxnSp>
        <p:nvCxnSpPr>
          <p:cNvPr id="30" name="Straight Arrow Connector 29"/>
          <p:cNvCxnSpPr>
            <a:stCxn id="29" idx="1"/>
          </p:cNvCxnSpPr>
          <p:nvPr/>
        </p:nvCxnSpPr>
        <p:spPr>
          <a:xfrm flipH="1">
            <a:off x="2697670" y="1764812"/>
            <a:ext cx="4135706" cy="94410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1354294" y="2924429"/>
            <a:ext cx="5442674" cy="44440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5496849" y="2541377"/>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Bullet points will always directly link to the targeted AOs for this question</a:t>
            </a:r>
            <a:endParaRPr lang="en-GB" sz="1000" dirty="0">
              <a:latin typeface="Arial" panose="020B0604020202020204" pitchFamily="34" charset="0"/>
              <a:cs typeface="Arial" panose="020B0604020202020204" pitchFamily="34" charset="0"/>
            </a:endParaRPr>
          </a:p>
        </p:txBody>
      </p:sp>
      <p:cxnSp>
        <p:nvCxnSpPr>
          <p:cNvPr id="36" name="Straight Arrow Connector 35"/>
          <p:cNvCxnSpPr/>
          <p:nvPr/>
        </p:nvCxnSpPr>
        <p:spPr>
          <a:xfrm>
            <a:off x="8282927" y="5381669"/>
            <a:ext cx="0" cy="178883"/>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5485603" y="3162798"/>
            <a:ext cx="1008112"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 </a:t>
            </a:r>
            <a:endParaRPr lang="en-GB" sz="1000" dirty="0">
              <a:latin typeface="Arial" panose="020B0604020202020204" pitchFamily="34" charset="0"/>
              <a:cs typeface="Arial" panose="020B0604020202020204" pitchFamily="34" charset="0"/>
            </a:endParaRPr>
          </a:p>
        </p:txBody>
      </p:sp>
      <p:cxnSp>
        <p:nvCxnSpPr>
          <p:cNvPr id="38" name="Straight Arrow Connector 37"/>
          <p:cNvCxnSpPr>
            <a:stCxn id="37" idx="1"/>
          </p:cNvCxnSpPr>
          <p:nvPr/>
        </p:nvCxnSpPr>
        <p:spPr>
          <a:xfrm flipH="1">
            <a:off x="4283968" y="3415986"/>
            <a:ext cx="1201635" cy="34267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5480011" y="3758658"/>
            <a:ext cx="1008112"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AO1 (5%) </a:t>
            </a:r>
            <a:endParaRPr lang="en-GB" sz="1000" dirty="0">
              <a:latin typeface="Arial" panose="020B0604020202020204" pitchFamily="34" charset="0"/>
              <a:cs typeface="Arial" panose="020B0604020202020204" pitchFamily="34" charset="0"/>
            </a:endParaRPr>
          </a:p>
        </p:txBody>
      </p:sp>
      <p:cxnSp>
        <p:nvCxnSpPr>
          <p:cNvPr id="40" name="Straight Arrow Connector 39"/>
          <p:cNvCxnSpPr>
            <a:stCxn id="39" idx="1"/>
          </p:cNvCxnSpPr>
          <p:nvPr/>
        </p:nvCxnSpPr>
        <p:spPr>
          <a:xfrm flipH="1">
            <a:off x="4283968" y="4011846"/>
            <a:ext cx="1196043" cy="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5496849" y="4386488"/>
            <a:ext cx="996865" cy="432301"/>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AO2 (2.5%) </a:t>
            </a:r>
            <a:endParaRPr lang="en-GB" sz="1000" dirty="0">
              <a:latin typeface="Arial" panose="020B0604020202020204" pitchFamily="34" charset="0"/>
              <a:cs typeface="Arial" panose="020B0604020202020204" pitchFamily="34" charset="0"/>
            </a:endParaRPr>
          </a:p>
        </p:txBody>
      </p:sp>
      <p:cxnSp>
        <p:nvCxnSpPr>
          <p:cNvPr id="42" name="Straight Arrow Connector 41"/>
          <p:cNvCxnSpPr/>
          <p:nvPr/>
        </p:nvCxnSpPr>
        <p:spPr>
          <a:xfrm flipH="1" flipV="1">
            <a:off x="4283968" y="4386488"/>
            <a:ext cx="1232008" cy="213959"/>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5823567" y="5560552"/>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AO1 (6.25%), AO2 (6.25%) </a:t>
            </a:r>
          </a:p>
          <a:p>
            <a:endParaRPr lang="en-GB" sz="1000" dirty="0">
              <a:latin typeface="Arial" panose="020B0604020202020204" pitchFamily="34" charset="0"/>
              <a:cs typeface="Arial" panose="020B0604020202020204" pitchFamily="34" charset="0"/>
            </a:endParaRPr>
          </a:p>
        </p:txBody>
      </p:sp>
      <p:cxnSp>
        <p:nvCxnSpPr>
          <p:cNvPr id="44" name="Straight Arrow Connector 43"/>
          <p:cNvCxnSpPr>
            <a:stCxn id="43" idx="1"/>
          </p:cNvCxnSpPr>
          <p:nvPr/>
        </p:nvCxnSpPr>
        <p:spPr>
          <a:xfrm flipH="1" flipV="1">
            <a:off x="4994036" y="5325165"/>
            <a:ext cx="829531" cy="48857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flipV="1">
            <a:off x="4283968" y="3789040"/>
            <a:ext cx="2945142" cy="21237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a:off x="3470436" y="4386488"/>
            <a:ext cx="2181684" cy="70004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6908688" y="3501008"/>
            <a:ext cx="2045217" cy="97326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Relevant contextual factors will relate to social and cultural situations or experiences. </a:t>
            </a:r>
            <a:r>
              <a:rPr lang="en-GB" sz="1000" dirty="0">
                <a:latin typeface="Arial" panose="020B0604020202020204" pitchFamily="34" charset="0"/>
                <a:cs typeface="Arial" panose="020B0604020202020204" pitchFamily="34" charset="0"/>
              </a:rPr>
              <a:t>Could include </a:t>
            </a:r>
            <a:r>
              <a:rPr lang="en-GB" sz="1000" dirty="0" smtClean="0">
                <a:latin typeface="Arial" panose="020B0604020202020204" pitchFamily="34" charset="0"/>
                <a:cs typeface="Arial" panose="020B0604020202020204" pitchFamily="34" charset="0"/>
              </a:rPr>
              <a:t>social class</a:t>
            </a:r>
            <a:r>
              <a:rPr lang="en-GB" sz="1000" dirty="0">
                <a:latin typeface="Arial" panose="020B0604020202020204" pitchFamily="34" charset="0"/>
                <a:cs typeface="Arial" panose="020B0604020202020204" pitchFamily="34" charset="0"/>
              </a:rPr>
              <a:t>, gender, age, </a:t>
            </a:r>
            <a:r>
              <a:rPr lang="en-GB" sz="1000" dirty="0" smtClean="0">
                <a:latin typeface="Arial" panose="020B0604020202020204" pitchFamily="34" charset="0"/>
                <a:cs typeface="Arial" panose="020B0604020202020204" pitchFamily="34" charset="0"/>
              </a:rPr>
              <a:t>cultural and family relationships </a:t>
            </a:r>
            <a:r>
              <a:rPr lang="en-GB" sz="1000" dirty="0">
                <a:latin typeface="Arial" panose="020B0604020202020204" pitchFamily="34" charset="0"/>
                <a:cs typeface="Arial" panose="020B0604020202020204" pitchFamily="34" charset="0"/>
              </a:rPr>
              <a:t>etc.</a:t>
            </a:r>
          </a:p>
        </p:txBody>
      </p:sp>
      <p:cxnSp>
        <p:nvCxnSpPr>
          <p:cNvPr id="55" name="Straight Arrow Connector 54"/>
          <p:cNvCxnSpPr/>
          <p:nvPr/>
        </p:nvCxnSpPr>
        <p:spPr>
          <a:xfrm flipH="1">
            <a:off x="2267744" y="4392027"/>
            <a:ext cx="1923221" cy="69451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57" name="Rounded Rectangle 56"/>
          <p:cNvSpPr/>
          <p:nvPr/>
        </p:nvSpPr>
        <p:spPr>
          <a:xfrm>
            <a:off x="7439694" y="4818789"/>
            <a:ext cx="1686466"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Equal weighting for part a) and part b) of the question</a:t>
            </a:r>
            <a:endParaRPr lang="en-GB" sz="1000" dirty="0">
              <a:latin typeface="Arial" panose="020B0604020202020204" pitchFamily="34" charset="0"/>
              <a:cs typeface="Arial" panose="020B0604020202020204" pitchFamily="34" charset="0"/>
            </a:endParaRPr>
          </a:p>
        </p:txBody>
      </p:sp>
      <p:cxnSp>
        <p:nvCxnSpPr>
          <p:cNvPr id="58" name="Straight Arrow Connector 57"/>
          <p:cNvCxnSpPr>
            <a:stCxn id="35" idx="1"/>
          </p:cNvCxnSpPr>
          <p:nvPr/>
        </p:nvCxnSpPr>
        <p:spPr>
          <a:xfrm flipH="1">
            <a:off x="755576" y="2794565"/>
            <a:ext cx="4741273" cy="121728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61" name="Rounded Rectangle 60"/>
          <p:cNvSpPr/>
          <p:nvPr/>
        </p:nvSpPr>
        <p:spPr>
          <a:xfrm>
            <a:off x="5220072" y="4419883"/>
            <a:ext cx="1440160" cy="50405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Closed text question</a:t>
            </a:r>
            <a:endParaRPr lang="en-GB" sz="1000" dirty="0">
              <a:latin typeface="Arial" panose="020B0604020202020204" pitchFamily="34" charset="0"/>
              <a:cs typeface="Arial" panose="020B0604020202020204" pitchFamily="34" charset="0"/>
            </a:endParaRPr>
          </a:p>
        </p:txBody>
      </p:sp>
      <p:cxnSp>
        <p:nvCxnSpPr>
          <p:cNvPr id="62" name="Straight Arrow Connector 61"/>
          <p:cNvCxnSpPr/>
          <p:nvPr/>
        </p:nvCxnSpPr>
        <p:spPr>
          <a:xfrm flipH="1">
            <a:off x="3126212" y="4687931"/>
            <a:ext cx="2091954" cy="39860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57" idx="0"/>
          </p:cNvCxnSpPr>
          <p:nvPr/>
        </p:nvCxnSpPr>
        <p:spPr>
          <a:xfrm flipV="1">
            <a:off x="8282927" y="4653136"/>
            <a:ext cx="0" cy="165653"/>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54" name="Rounded Rectangle 53"/>
          <p:cNvSpPr/>
          <p:nvPr/>
        </p:nvSpPr>
        <p:spPr>
          <a:xfrm>
            <a:off x="4190964" y="3856784"/>
            <a:ext cx="2170811" cy="10704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Question wording may vary depending on the text/task, e.g. exploration of one moment, or at least one moment, or one or more characters</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5563303" y="4089170"/>
            <a:ext cx="1665807" cy="82964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demonstrate engagement with and understanding of their set text through drawing upon the wider text </a:t>
            </a:r>
            <a:endParaRPr lang="en-GB" sz="1000" dirty="0">
              <a:latin typeface="Arial" panose="020B0604020202020204" pitchFamily="34" charset="0"/>
              <a:cs typeface="Arial" panose="020B0604020202020204" pitchFamily="34" charset="0"/>
            </a:endParaRPr>
          </a:p>
        </p:txBody>
      </p:sp>
      <p:sp>
        <p:nvSpPr>
          <p:cNvPr id="31" name="Rounded Rectangle 30"/>
          <p:cNvSpPr/>
          <p:nvPr/>
        </p:nvSpPr>
        <p:spPr>
          <a:xfrm>
            <a:off x="6787803" y="2267125"/>
            <a:ext cx="2232248" cy="1008112"/>
          </a:xfrm>
          <a:prstGeom prst="roundRect">
            <a:avLst>
              <a:gd name="adj" fmla="val 21553"/>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task will always be a comparison based on a clear thematic link between the two extracts</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6289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24" presetID="1"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31" presetID="10" presetClass="entr" presetSubtype="0" fill="hold"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500"/>
                                        <p:tgtEl>
                                          <p:spTgt spid="54"/>
                                        </p:tgtEl>
                                      </p:cBhvr>
                                    </p:animEffect>
                                  </p:childTnLst>
                                  <p:subTnLst>
                                    <p:set>
                                      <p:cBhvr override="childStyle">
                                        <p:cTn dur="1" fill="hold" display="0" masterRel="nextClick" afterEffect="1"/>
                                        <p:tgtEl>
                                          <p:spTgt spid="54"/>
                                        </p:tgtEl>
                                        <p:attrNameLst>
                                          <p:attrName>style.visibility</p:attrName>
                                        </p:attrNameLst>
                                      </p:cBhvr>
                                      <p:to>
                                        <p:strVal val="hidden"/>
                                      </p:to>
                                    </p:set>
                                  </p:subTnLst>
                                </p:cTn>
                              </p:par>
                              <p:par>
                                <p:cTn id="39" presetID="10" presetClass="entr" presetSubtype="0"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subTnLst>
                                    <p:set>
                                      <p:cBhvr override="childStyle">
                                        <p:cTn dur="1" fill="hold" display="0" masterRel="nextClick" afterEffect="1"/>
                                        <p:tgtEl>
                                          <p:spTgt spid="61"/>
                                        </p:tgtEl>
                                        <p:attrNameLst>
                                          <p:attrName>style.visibility</p:attrName>
                                        </p:attrNameLst>
                                      </p:cBhvr>
                                      <p:to>
                                        <p:strVal val="hidden"/>
                                      </p:to>
                                    </p:set>
                                  </p:subTnLst>
                                </p:cTn>
                              </p:par>
                              <p:par>
                                <p:cTn id="47" presetID="10" presetClass="entr" presetSubtype="0" fill="hold" nodeType="with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childTnLst>
                                  <p:subTnLst>
                                    <p:set>
                                      <p:cBhvr override="childStyle">
                                        <p:cTn dur="1" fill="hold" display="0" masterRel="nextClick" afterEffect="1"/>
                                        <p:tgtEl>
                                          <p:spTgt spid="62"/>
                                        </p:tgtEl>
                                        <p:attrNameLst>
                                          <p:attrName>style.visibility</p:attrName>
                                        </p:attrNameLst>
                                      </p:cBhvr>
                                      <p:to>
                                        <p:strVal val="hidden"/>
                                      </p:to>
                                    </p:set>
                                  </p:sub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55" presetID="10" presetClass="entr" presetSubtype="0" fill="hold" nodeType="with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500"/>
                                        <p:tgtEl>
                                          <p:spTgt spid="35"/>
                                        </p:tgtEl>
                                      </p:cBhvr>
                                    </p:animEffect>
                                  </p:childTnLst>
                                  <p:subTnLst>
                                    <p:set>
                                      <p:cBhvr override="childStyle">
                                        <p:cTn dur="1" fill="hold" display="0" masterRel="nextClick" afterEffect="1"/>
                                        <p:tgtEl>
                                          <p:spTgt spid="35"/>
                                        </p:tgtEl>
                                        <p:attrNameLst>
                                          <p:attrName>style.visibility</p:attrName>
                                        </p:attrNameLst>
                                      </p:cBhvr>
                                      <p:to>
                                        <p:strVal val="hidden"/>
                                      </p:to>
                                    </p:set>
                                  </p:subTnLst>
                                </p:cTn>
                              </p:par>
                              <p:par>
                                <p:cTn id="63" presetID="10" presetClass="entr" presetSubtype="0" fill="hold" nodeType="with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500"/>
                                        <p:tgtEl>
                                          <p:spTgt spid="58"/>
                                        </p:tgtEl>
                                      </p:cBhvr>
                                    </p:animEffect>
                                  </p:childTnLst>
                                  <p:subTnLst>
                                    <p:set>
                                      <p:cBhvr override="childStyle">
                                        <p:cTn dur="1" fill="hold" display="0" masterRel="nextClick" afterEffect="1"/>
                                        <p:tgtEl>
                                          <p:spTgt spid="58"/>
                                        </p:tgtEl>
                                        <p:attrNameLst>
                                          <p:attrName>style.visibility</p:attrName>
                                        </p:attrNameLst>
                                      </p:cBhvr>
                                      <p:to>
                                        <p:strVal val="hidden"/>
                                      </p:to>
                                    </p:set>
                                  </p:sub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subTnLst>
                                    <p:set>
                                      <p:cBhvr override="childStyle">
                                        <p:cTn dur="1" fill="hold" display="0" masterRel="nextClick" afterEffect="1"/>
                                        <p:tgtEl>
                                          <p:spTgt spid="37"/>
                                        </p:tgtEl>
                                        <p:attrNameLst>
                                          <p:attrName>style.visibility</p:attrName>
                                        </p:attrNameLst>
                                      </p:cBhvr>
                                      <p:to>
                                        <p:strVal val="hidden"/>
                                      </p:to>
                                    </p:set>
                                  </p:subTnLst>
                                </p:cTn>
                              </p:par>
                              <p:par>
                                <p:cTn id="71" presetID="10" presetClass="entr" presetSubtype="0" fill="hold"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79" presetID="10"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500"/>
                                        <p:tgtEl>
                                          <p:spTgt spid="41"/>
                                        </p:tgtEl>
                                      </p:cBhvr>
                                    </p:animEffect>
                                  </p:childTnLst>
                                  <p:subTnLst>
                                    <p:set>
                                      <p:cBhvr override="childStyle">
                                        <p:cTn dur="1" fill="hold" display="0" masterRel="nextClick" afterEffect="1"/>
                                        <p:tgtEl>
                                          <p:spTgt spid="41"/>
                                        </p:tgtEl>
                                        <p:attrNameLst>
                                          <p:attrName>style.visibility</p:attrName>
                                        </p:attrNameLst>
                                      </p:cBhvr>
                                      <p:to>
                                        <p:strVal val="hidden"/>
                                      </p:to>
                                    </p:set>
                                  </p:subTnLst>
                                </p:cTn>
                              </p:par>
                              <p:par>
                                <p:cTn id="87" presetID="10" presetClass="entr" presetSubtype="0" fill="hold" nodeType="with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fade">
                                      <p:cBhvr>
                                        <p:cTn id="89" dur="500"/>
                                        <p:tgtEl>
                                          <p:spTgt spid="42"/>
                                        </p:tgtEl>
                                      </p:cBhvr>
                                    </p:animEffect>
                                  </p:childTnLst>
                                  <p:subTnLst>
                                    <p:set>
                                      <p:cBhvr override="childStyle">
                                        <p:cTn dur="1" fill="hold" display="0" masterRel="nextClick" afterEffect="1"/>
                                        <p:tgtEl>
                                          <p:spTgt spid="42"/>
                                        </p:tgtEl>
                                        <p:attrNameLst>
                                          <p:attrName>style.visibility</p:attrName>
                                        </p:attrNameLst>
                                      </p:cBhvr>
                                      <p:to>
                                        <p:strVal val="hidden"/>
                                      </p:to>
                                    </p:set>
                                  </p:sub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par>
                                <p:cTn id="95" presetID="10" presetClass="entr" presetSubtype="0" fill="hold" nodeType="withEffect">
                                  <p:stCondLst>
                                    <p:cond delay="0"/>
                                  </p:stCondLst>
                                  <p:childTnLst>
                                    <p:set>
                                      <p:cBhvr>
                                        <p:cTn id="96" dur="1" fill="hold">
                                          <p:stCondLst>
                                            <p:cond delay="0"/>
                                          </p:stCondLst>
                                        </p:cTn>
                                        <p:tgtEl>
                                          <p:spTgt spid="44"/>
                                        </p:tgtEl>
                                        <p:attrNameLst>
                                          <p:attrName>style.visibility</p:attrName>
                                        </p:attrNameLst>
                                      </p:cBhvr>
                                      <p:to>
                                        <p:strVal val="visible"/>
                                      </p:to>
                                    </p:set>
                                    <p:animEffect transition="in" filter="fade">
                                      <p:cBhvr>
                                        <p:cTn id="97"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57"/>
                                        </p:tgtEl>
                                        <p:attrNameLst>
                                          <p:attrName>style.visibility</p:attrName>
                                        </p:attrNameLst>
                                      </p:cBhvr>
                                      <p:to>
                                        <p:strVal val="visible"/>
                                      </p:to>
                                    </p:set>
                                    <p:animEffect transition="in" filter="fade">
                                      <p:cBhvr>
                                        <p:cTn id="102"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par>
                                <p:cTn id="103" presetID="10" presetClass="entr" presetSubtype="0" fill="hold" nodeType="withEffect">
                                  <p:stCondLst>
                                    <p:cond delay="0"/>
                                  </p:stCondLst>
                                  <p:childTnLst>
                                    <p:set>
                                      <p:cBhvr>
                                        <p:cTn id="104" dur="1" fill="hold">
                                          <p:stCondLst>
                                            <p:cond delay="0"/>
                                          </p:stCondLst>
                                        </p:cTn>
                                        <p:tgtEl>
                                          <p:spTgt spid="63"/>
                                        </p:tgtEl>
                                        <p:attrNameLst>
                                          <p:attrName>style.visibility</p:attrName>
                                        </p:attrNameLst>
                                      </p:cBhvr>
                                      <p:to>
                                        <p:strVal val="visible"/>
                                      </p:to>
                                    </p:set>
                                    <p:animEffect transition="in" filter="fade">
                                      <p:cBhvr>
                                        <p:cTn id="105"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par>
                                <p:cTn id="106" presetID="10" presetClass="entr" presetSubtype="0" fill="hold"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500"/>
                                        <p:tgtEl>
                                          <p:spTgt spid="36"/>
                                        </p:tgtEl>
                                      </p:cBhvr>
                                    </p:animEffect>
                                  </p:childTnLst>
                                  <p:subTnLst>
                                    <p:set>
                                      <p:cBhvr override="childStyle">
                                        <p:cTn dur="1" fill="hold" display="0" masterRel="nextClick" afterEffect="1"/>
                                        <p:tgtEl>
                                          <p:spTgt spid="3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5" grpId="0" animBg="1"/>
      <p:bldP spid="37" grpId="0" animBg="1"/>
      <p:bldP spid="39" grpId="0" animBg="1"/>
      <p:bldP spid="41" grpId="0" animBg="1"/>
      <p:bldP spid="43" grpId="0" animBg="1"/>
      <p:bldP spid="47" grpId="0" animBg="1"/>
      <p:bldP spid="57" grpId="0" animBg="1"/>
      <p:bldP spid="61" grpId="0" animBg="1"/>
      <p:bldP spid="54" grpId="0" animBg="1"/>
      <p:bldP spid="48" grpId="0" animBg="1"/>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30" y="404664"/>
            <a:ext cx="8496944" cy="4401193"/>
          </a:xfrm>
          <a:prstGeom prst="rect">
            <a:avLst/>
          </a:prstGeom>
        </p:spPr>
        <p:txBody>
          <a:bodyPr wrap="square" lIns="91430" tIns="45714" rIns="91430" bIns="45714">
            <a:spAutoFit/>
          </a:bodyPr>
          <a:lstStyle/>
          <a:p>
            <a:pPr defTabSz="914303"/>
            <a:endParaRPr lang="en-US" sz="1400" b="1" dirty="0">
              <a:solidFill>
                <a:prstClr val="black"/>
              </a:solidFill>
              <a:latin typeface="Arial" panose="020B0604020202020204" pitchFamily="34" charset="0"/>
              <a:cs typeface="Arial" panose="020B0604020202020204" pitchFamily="34" charset="0"/>
            </a:endParaRPr>
          </a:p>
          <a:p>
            <a:pPr defTabSz="360000"/>
            <a:r>
              <a:rPr lang="en-US" sz="1400" b="1" dirty="0">
                <a:solidFill>
                  <a:prstClr val="black"/>
                </a:solidFill>
                <a:latin typeface="Arial" panose="020B0604020202020204" pitchFamily="34" charset="0"/>
                <a:cs typeface="Arial" panose="020B0604020202020204" pitchFamily="34" charset="0"/>
              </a:rPr>
              <a:t>	Extract 1 from: </a:t>
            </a:r>
            <a:r>
              <a:rPr lang="en-US" sz="1400" b="1" i="1" dirty="0">
                <a:solidFill>
                  <a:prstClr val="black"/>
                </a:solidFill>
                <a:latin typeface="Arial" panose="020B0604020202020204" pitchFamily="34" charset="0"/>
                <a:cs typeface="Arial" panose="020B0604020202020204" pitchFamily="34" charset="0"/>
              </a:rPr>
              <a:t>Anita and Me </a:t>
            </a:r>
            <a:r>
              <a:rPr lang="en-US" sz="1400" b="1" dirty="0">
                <a:solidFill>
                  <a:prstClr val="black"/>
                </a:solidFill>
                <a:latin typeface="Arial" panose="020B0604020202020204" pitchFamily="34" charset="0"/>
                <a:cs typeface="Arial" panose="020B0604020202020204" pitchFamily="34" charset="0"/>
              </a:rPr>
              <a:t>by </a:t>
            </a:r>
            <a:r>
              <a:rPr lang="en-US" sz="1400" b="1" dirty="0" err="1">
                <a:solidFill>
                  <a:prstClr val="black"/>
                </a:solidFill>
                <a:latin typeface="Arial" panose="020B0604020202020204" pitchFamily="34" charset="0"/>
                <a:cs typeface="Arial" panose="020B0604020202020204" pitchFamily="34" charset="0"/>
              </a:rPr>
              <a:t>Meera</a:t>
            </a:r>
            <a:r>
              <a:rPr lang="en-US" sz="1400" b="1" dirty="0">
                <a:solidFill>
                  <a:prstClr val="black"/>
                </a:solidFill>
                <a:latin typeface="Arial" panose="020B0604020202020204" pitchFamily="34" charset="0"/>
                <a:cs typeface="Arial" panose="020B0604020202020204" pitchFamily="34" charset="0"/>
              </a:rPr>
              <a:t> </a:t>
            </a:r>
            <a:r>
              <a:rPr lang="en-US" sz="1400" b="1" dirty="0" err="1">
                <a:solidFill>
                  <a:prstClr val="black"/>
                </a:solidFill>
                <a:latin typeface="Arial" panose="020B0604020202020204" pitchFamily="34" charset="0"/>
                <a:cs typeface="Arial" panose="020B0604020202020204" pitchFamily="34" charset="0"/>
              </a:rPr>
              <a:t>Syal</a:t>
            </a:r>
            <a:endParaRPr lang="en-US" sz="1400" dirty="0">
              <a:solidFill>
                <a:prstClr val="black"/>
              </a:solidFill>
              <a:latin typeface="Arial" panose="020B0604020202020204" pitchFamily="34" charset="0"/>
              <a:cs typeface="Arial" panose="020B0604020202020204" pitchFamily="34" charset="0"/>
            </a:endParaRPr>
          </a:p>
          <a:p>
            <a:pPr defTabSz="914303"/>
            <a:endParaRPr lang="en-GB" sz="1400" dirty="0">
              <a:solidFill>
                <a:prstClr val="black"/>
              </a:solidFill>
              <a:latin typeface="Arial" panose="020B0604020202020204" pitchFamily="34" charset="0"/>
              <a:cs typeface="Arial" panose="020B0604020202020204" pitchFamily="34" charset="0"/>
            </a:endParaRPr>
          </a:p>
          <a:p>
            <a:pPr defTabSz="360000"/>
            <a:r>
              <a:rPr lang="en-US" sz="1400" i="1" dirty="0">
                <a:solidFill>
                  <a:prstClr val="black"/>
                </a:solidFill>
                <a:latin typeface="Arial" panose="020B0604020202020204" pitchFamily="34" charset="0"/>
                <a:cs typeface="Arial" panose="020B0604020202020204" pitchFamily="34" charset="0"/>
              </a:rPr>
              <a:t>	</a:t>
            </a:r>
          </a:p>
          <a:p>
            <a:pPr defTabSz="360000"/>
            <a:r>
              <a:rPr lang="en-US" sz="1400" i="1" dirty="0">
                <a:solidFill>
                  <a:prstClr val="black"/>
                </a:solidFill>
                <a:latin typeface="Arial" panose="020B0604020202020204" pitchFamily="34" charset="0"/>
                <a:cs typeface="Arial" panose="020B0604020202020204" pitchFamily="34" charset="0"/>
              </a:rPr>
              <a:t>	In this extract, which takes place on Sherrie’s farm, </a:t>
            </a:r>
            <a:r>
              <a:rPr lang="en-US" sz="1400" i="1" dirty="0" err="1">
                <a:solidFill>
                  <a:prstClr val="black"/>
                </a:solidFill>
                <a:latin typeface="Arial" panose="020B0604020202020204" pitchFamily="34" charset="0"/>
                <a:cs typeface="Arial" panose="020B0604020202020204" pitchFamily="34" charset="0"/>
              </a:rPr>
              <a:t>Meena</a:t>
            </a:r>
            <a:r>
              <a:rPr lang="en-US" sz="1400" i="1" dirty="0">
                <a:solidFill>
                  <a:prstClr val="black"/>
                </a:solidFill>
                <a:latin typeface="Arial" panose="020B0604020202020204" pitchFamily="34" charset="0"/>
                <a:cs typeface="Arial" panose="020B0604020202020204" pitchFamily="34" charset="0"/>
              </a:rPr>
              <a:t> finds out that Anita has a boyfriend.</a:t>
            </a:r>
            <a:endParaRPr lang="en-US" sz="1400" dirty="0">
              <a:solidFill>
                <a:prstClr val="black"/>
              </a:solidFill>
              <a:latin typeface="Arial" panose="020B0604020202020204" pitchFamily="34" charset="0"/>
              <a:cs typeface="Arial" panose="020B0604020202020204" pitchFamily="34" charset="0"/>
            </a:endParaRPr>
          </a:p>
          <a:p>
            <a:pPr defTabSz="360000"/>
            <a:endParaRPr lang="en-GB" sz="1400" dirty="0">
              <a:solidFill>
                <a:prstClr val="black"/>
              </a:solidFill>
              <a:latin typeface="Arial" panose="020B0604020202020204" pitchFamily="34" charset="0"/>
              <a:cs typeface="Arial" panose="020B0604020202020204" pitchFamily="34" charset="0"/>
            </a:endParaRPr>
          </a:p>
          <a:p>
            <a:pPr defTabSz="360000"/>
            <a:r>
              <a:rPr lang="en-US" sz="1400" dirty="0">
                <a:solidFill>
                  <a:prstClr val="black"/>
                </a:solidFill>
                <a:latin typeface="Arial" panose="020B0604020202020204" pitchFamily="34" charset="0"/>
                <a:cs typeface="Arial" panose="020B0604020202020204" pitchFamily="34" charset="0"/>
              </a:rPr>
              <a:t>	</a:t>
            </a:r>
          </a:p>
          <a:p>
            <a:pPr defTabSz="360000"/>
            <a:r>
              <a:rPr lang="en-US" sz="1400" dirty="0">
                <a:solidFill>
                  <a:prstClr val="black"/>
                </a:solidFill>
                <a:latin typeface="Arial" panose="020B0604020202020204" pitchFamily="34" charset="0"/>
                <a:cs typeface="Arial" panose="020B0604020202020204" pitchFamily="34" charset="0"/>
              </a:rPr>
              <a:t>	Eventually Sherrie asked the question that had been whirling around my head, making me dizzy </a:t>
            </a:r>
          </a:p>
          <a:p>
            <a:pPr defTabSz="360000"/>
            <a:r>
              <a:rPr lang="en-US" sz="1400" dirty="0">
                <a:solidFill>
                  <a:prstClr val="black"/>
                </a:solidFill>
                <a:latin typeface="Arial" panose="020B0604020202020204" pitchFamily="34" charset="0"/>
                <a:cs typeface="Arial" panose="020B0604020202020204" pitchFamily="34" charset="0"/>
              </a:rPr>
              <a:t>	and disorientated. ‘Who’s He then? </a:t>
            </a:r>
            <a:r>
              <a:rPr lang="en-US" sz="1400" dirty="0" err="1">
                <a:solidFill>
                  <a:prstClr val="black"/>
                </a:solidFill>
                <a:latin typeface="Arial" panose="020B0604020202020204" pitchFamily="34" charset="0"/>
                <a:cs typeface="Arial" panose="020B0604020202020204" pitchFamily="34" charset="0"/>
              </a:rPr>
              <a:t>Gorra</a:t>
            </a:r>
            <a:r>
              <a:rPr lang="en-US" sz="1400" dirty="0">
                <a:solidFill>
                  <a:prstClr val="black"/>
                </a:solidFill>
                <a:latin typeface="Arial" panose="020B0604020202020204" pitchFamily="34" charset="0"/>
                <a:cs typeface="Arial" panose="020B0604020202020204" pitchFamily="34" charset="0"/>
              </a:rPr>
              <a:t> fella have </a:t>
            </a:r>
            <a:r>
              <a:rPr lang="en-US" sz="1400" dirty="0" err="1">
                <a:solidFill>
                  <a:prstClr val="black"/>
                </a:solidFill>
                <a:latin typeface="Arial" panose="020B0604020202020204" pitchFamily="34" charset="0"/>
                <a:cs typeface="Arial" panose="020B0604020202020204" pitchFamily="34" charset="0"/>
              </a:rPr>
              <a:t>ya</a:t>
            </a:r>
            <a:r>
              <a:rPr lang="en-US" sz="1400" dirty="0">
                <a:solidFill>
                  <a:prstClr val="black"/>
                </a:solidFill>
                <a:latin typeface="Arial" panose="020B0604020202020204" pitchFamily="34" charset="0"/>
                <a:cs typeface="Arial" panose="020B0604020202020204" pitchFamily="34" charset="0"/>
              </a:rPr>
              <a:t>, Nita?’</a:t>
            </a:r>
          </a:p>
          <a:p>
            <a:pPr defTabSz="360000"/>
            <a:endParaRPr lang="en-GB" sz="1400" dirty="0">
              <a:solidFill>
                <a:prstClr val="black"/>
              </a:solidFill>
              <a:latin typeface="Arial" panose="020B0604020202020204" pitchFamily="34" charset="0"/>
              <a:cs typeface="Arial" panose="020B0604020202020204" pitchFamily="34" charset="0"/>
            </a:endParaRPr>
          </a:p>
          <a:p>
            <a:pPr defTabSz="360000"/>
            <a:r>
              <a:rPr lang="en-US" sz="1400" dirty="0">
                <a:solidFill>
                  <a:prstClr val="black"/>
                </a:solidFill>
                <a:latin typeface="Arial" panose="020B0604020202020204" pitchFamily="34" charset="0"/>
                <a:cs typeface="Arial" panose="020B0604020202020204" pitchFamily="34" charset="0"/>
              </a:rPr>
              <a:t>	Anita raised a forefinger and tapped it slowly against the side of her nose, the way we always </a:t>
            </a:r>
          </a:p>
          <a:p>
            <a:pPr defTabSz="360000"/>
            <a:r>
              <a:rPr lang="en-US" sz="1400" dirty="0">
                <a:solidFill>
                  <a:prstClr val="black"/>
                </a:solidFill>
                <a:latin typeface="Arial" panose="020B0604020202020204" pitchFamily="34" charset="0"/>
                <a:cs typeface="Arial" panose="020B0604020202020204" pitchFamily="34" charset="0"/>
              </a:rPr>
              <a:t>	said, ‘Mind it, yow!’ But her smile told me everything I needed to know.</a:t>
            </a:r>
          </a:p>
          <a:p>
            <a:pPr defTabSz="360000"/>
            <a:endParaRPr lang="en-GB" sz="1400" dirty="0">
              <a:solidFill>
                <a:prstClr val="black"/>
              </a:solidFill>
              <a:latin typeface="Arial" panose="020B0604020202020204" pitchFamily="34" charset="0"/>
              <a:cs typeface="Arial" panose="020B0604020202020204" pitchFamily="34" charset="0"/>
            </a:endParaRPr>
          </a:p>
          <a:p>
            <a:pPr marL="342900" indent="-342900" defTabSz="360000">
              <a:buFontTx/>
              <a:buAutoNum type="arabicPlain" startAt="5"/>
            </a:pPr>
            <a:r>
              <a:rPr lang="en-US" sz="1400" dirty="0">
                <a:solidFill>
                  <a:prstClr val="black"/>
                </a:solidFill>
                <a:latin typeface="Arial" panose="020B0604020202020204" pitchFamily="34" charset="0"/>
                <a:cs typeface="Arial" panose="020B0604020202020204" pitchFamily="34" charset="0"/>
              </a:rPr>
              <a:t>Now Anita’s recent absences made sense. My best friend in all the world really did have a </a:t>
            </a:r>
          </a:p>
          <a:p>
            <a:pPr defTabSz="360000"/>
            <a:r>
              <a:rPr lang="en-US" sz="1400" dirty="0">
                <a:solidFill>
                  <a:prstClr val="black"/>
                </a:solidFill>
                <a:latin typeface="Arial" panose="020B0604020202020204" pitchFamily="34" charset="0"/>
                <a:cs typeface="Arial" panose="020B0604020202020204" pitchFamily="34" charset="0"/>
              </a:rPr>
              <a:t>	boyfriend and had never told me. My best friend was sharing me with someone else and I knew 	whatever she had been giving me was only what she had left over from him, the scraps, the </a:t>
            </a:r>
          </a:p>
          <a:p>
            <a:pPr defTabSz="360000"/>
            <a:r>
              <a:rPr lang="en-US" sz="1400" dirty="0">
                <a:solidFill>
                  <a:prstClr val="black"/>
                </a:solidFill>
                <a:latin typeface="Arial" panose="020B0604020202020204" pitchFamily="34" charset="0"/>
                <a:cs typeface="Arial" panose="020B0604020202020204" pitchFamily="34" charset="0"/>
              </a:rPr>
              <a:t>	tokens, the lies. I had fought for this friendship, worried over it, made sacrifices for it, measured 	myself against it, lost myself inside it, had little to show for it but this bewildered sense of betrayal.</a:t>
            </a:r>
          </a:p>
          <a:p>
            <a:pPr defTabSz="360000"/>
            <a:r>
              <a:rPr lang="en-US" sz="1400" dirty="0">
                <a:solidFill>
                  <a:prstClr val="black"/>
                </a:solidFill>
                <a:latin typeface="Arial" panose="020B0604020202020204" pitchFamily="34" charset="0"/>
                <a:cs typeface="Arial" panose="020B0604020202020204" pitchFamily="34" charset="0"/>
              </a:rPr>
              <a:t>10	Now I knew that I had never been the one she loved, I was a convenient diversion, a practice run 	until the real thing came along to claim her.</a:t>
            </a:r>
          </a:p>
        </p:txBody>
      </p:sp>
      <p:sp>
        <p:nvSpPr>
          <p:cNvPr id="3" name="Rounded Rectangle 2"/>
          <p:cNvSpPr/>
          <p:nvPr/>
        </p:nvSpPr>
        <p:spPr>
          <a:xfrm>
            <a:off x="6156176" y="548680"/>
            <a:ext cx="2664298" cy="5586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Brief introduction to the set text extract to provide a broad context for linking to the unseen text</a:t>
            </a:r>
            <a:endParaRPr lang="en-GB" sz="1000" dirty="0">
              <a:latin typeface="Arial" panose="020B0604020202020204" pitchFamily="34" charset="0"/>
              <a:cs typeface="Arial" panose="020B0604020202020204" pitchFamily="34" charset="0"/>
            </a:endParaRPr>
          </a:p>
        </p:txBody>
      </p:sp>
      <p:cxnSp>
        <p:nvCxnSpPr>
          <p:cNvPr id="4" name="Straight Arrow Connector 3"/>
          <p:cNvCxnSpPr/>
          <p:nvPr/>
        </p:nvCxnSpPr>
        <p:spPr>
          <a:xfrm flipH="1">
            <a:off x="1691680" y="848185"/>
            <a:ext cx="4464496" cy="492583"/>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Tree>
    <p:extLst>
      <p:ext uri="{BB962C8B-B14F-4D97-AF65-F5344CB8AC3E}">
        <p14:creationId xmlns:p14="http://schemas.microsoft.com/office/powerpoint/2010/main" val="3285413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30" y="404664"/>
            <a:ext cx="8496944" cy="5047524"/>
          </a:xfrm>
          <a:prstGeom prst="rect">
            <a:avLst/>
          </a:prstGeom>
        </p:spPr>
        <p:txBody>
          <a:bodyPr wrap="square" lIns="91430" tIns="45714" rIns="91430" bIns="45714">
            <a:spAutoFit/>
          </a:bodyPr>
          <a:lstStyle/>
          <a:p>
            <a:pPr defTabSz="914303"/>
            <a:endParaRPr lang="en-US" sz="1400" b="1" dirty="0">
              <a:solidFill>
                <a:prstClr val="black"/>
              </a:solidFill>
              <a:latin typeface="Arial" panose="020B0604020202020204" pitchFamily="34" charset="0"/>
              <a:cs typeface="Arial" panose="020B0604020202020204" pitchFamily="34" charset="0"/>
            </a:endParaRPr>
          </a:p>
          <a:p>
            <a:pPr defTabSz="360000"/>
            <a:r>
              <a:rPr lang="en-US" sz="1400" b="1" dirty="0">
                <a:solidFill>
                  <a:prstClr val="black"/>
                </a:solidFill>
                <a:latin typeface="Arial" panose="020B0604020202020204" pitchFamily="34" charset="0"/>
                <a:cs typeface="Arial" panose="020B0604020202020204" pitchFamily="34" charset="0"/>
              </a:rPr>
              <a:t>	Extract 2 from: </a:t>
            </a:r>
            <a:r>
              <a:rPr lang="en-US" sz="1400" b="1" i="1" dirty="0">
                <a:solidFill>
                  <a:prstClr val="black"/>
                </a:solidFill>
                <a:latin typeface="Arial" panose="020B0604020202020204" pitchFamily="34" charset="0"/>
                <a:cs typeface="Arial" panose="020B0604020202020204" pitchFamily="34" charset="0"/>
              </a:rPr>
              <a:t>High Fidelity </a:t>
            </a:r>
            <a:r>
              <a:rPr lang="en-US" sz="1400" b="1" dirty="0">
                <a:solidFill>
                  <a:prstClr val="black"/>
                </a:solidFill>
                <a:latin typeface="Arial" panose="020B0604020202020204" pitchFamily="34" charset="0"/>
                <a:cs typeface="Arial" panose="020B0604020202020204" pitchFamily="34" charset="0"/>
              </a:rPr>
              <a:t>by Nick Hornby</a:t>
            </a:r>
          </a:p>
          <a:p>
            <a:pPr defTabSz="360000"/>
            <a:endParaRPr lang="en-US" sz="1400" dirty="0">
              <a:solidFill>
                <a:prstClr val="black"/>
              </a:solidFill>
              <a:latin typeface="Arial" panose="020B0604020202020204" pitchFamily="34" charset="0"/>
              <a:cs typeface="Arial" panose="020B0604020202020204" pitchFamily="34" charset="0"/>
            </a:endParaRPr>
          </a:p>
          <a:p>
            <a:pPr defTabSz="360000"/>
            <a:endParaRPr lang="en-GB" sz="1400" dirty="0">
              <a:solidFill>
                <a:prstClr val="black"/>
              </a:solidFill>
              <a:latin typeface="Arial" panose="020B0604020202020204" pitchFamily="34" charset="0"/>
              <a:cs typeface="Arial" panose="020B0604020202020204" pitchFamily="34" charset="0"/>
            </a:endParaRPr>
          </a:p>
          <a:p>
            <a:pPr defTabSz="360000"/>
            <a:r>
              <a:rPr lang="en-US" sz="1400" i="1" dirty="0">
                <a:solidFill>
                  <a:prstClr val="black"/>
                </a:solidFill>
                <a:latin typeface="Arial" panose="020B0604020202020204" pitchFamily="34" charset="0"/>
                <a:cs typeface="Arial" panose="020B0604020202020204" pitchFamily="34" charset="0"/>
              </a:rPr>
              <a:t>	13-year-old Rob has just begun ‘going out’ with his first girlfriend, Alison. In this extract, Rob sees </a:t>
            </a:r>
          </a:p>
          <a:p>
            <a:pPr defTabSz="360000"/>
            <a:r>
              <a:rPr lang="en-US" sz="1400" i="1" dirty="0">
                <a:solidFill>
                  <a:prstClr val="black"/>
                </a:solidFill>
                <a:latin typeface="Arial" panose="020B0604020202020204" pitchFamily="34" charset="0"/>
                <a:cs typeface="Arial" panose="020B0604020202020204" pitchFamily="34" charset="0"/>
              </a:rPr>
              <a:t>	Alison with another boy.</a:t>
            </a:r>
            <a:endParaRPr lang="en-US" sz="1400" dirty="0">
              <a:solidFill>
                <a:prstClr val="black"/>
              </a:solidFill>
              <a:latin typeface="Arial" panose="020B0604020202020204" pitchFamily="34" charset="0"/>
              <a:cs typeface="Arial" panose="020B0604020202020204" pitchFamily="34" charset="0"/>
            </a:endParaRPr>
          </a:p>
          <a:p>
            <a:pPr defTabSz="360000"/>
            <a:endParaRPr lang="en-GB" sz="1400" dirty="0">
              <a:solidFill>
                <a:prstClr val="black"/>
              </a:solidFill>
              <a:latin typeface="Arial" panose="020B0604020202020204" pitchFamily="34" charset="0"/>
              <a:cs typeface="Arial" panose="020B0604020202020204" pitchFamily="34" charset="0"/>
            </a:endParaRPr>
          </a:p>
          <a:p>
            <a:pPr defTabSz="360000"/>
            <a:endParaRPr lang="en-GB" sz="1400" dirty="0">
              <a:solidFill>
                <a:prstClr val="black"/>
              </a:solidFill>
              <a:latin typeface="Arial" panose="020B0604020202020204" pitchFamily="34" charset="0"/>
              <a:cs typeface="Arial" panose="020B0604020202020204" pitchFamily="34" charset="0"/>
            </a:endParaRPr>
          </a:p>
          <a:p>
            <a:pPr defTabSz="360000"/>
            <a:r>
              <a:rPr lang="en-US" sz="1400" dirty="0">
                <a:solidFill>
                  <a:prstClr val="black"/>
                </a:solidFill>
                <a:latin typeface="Arial" panose="020B0604020202020204" pitchFamily="34" charset="0"/>
                <a:cs typeface="Arial" panose="020B0604020202020204" pitchFamily="34" charset="0"/>
              </a:rPr>
              <a:t>	On the fourth night of our relationship I turned up in the park and Alison was sitting on the bench </a:t>
            </a:r>
          </a:p>
          <a:p>
            <a:pPr defTabSz="360000"/>
            <a:r>
              <a:rPr lang="en-US" sz="1400" dirty="0">
                <a:solidFill>
                  <a:prstClr val="black"/>
                </a:solidFill>
                <a:latin typeface="Arial" panose="020B0604020202020204" pitchFamily="34" charset="0"/>
                <a:cs typeface="Arial" panose="020B0604020202020204" pitchFamily="34" charset="0"/>
              </a:rPr>
              <a:t>	with her arm around Kevin Bannister. Nobody – not Alison, or Kevin, or me said anything at all. I </a:t>
            </a:r>
          </a:p>
          <a:p>
            <a:pPr defTabSz="360000"/>
            <a:r>
              <a:rPr lang="en-US" sz="1400" dirty="0">
                <a:solidFill>
                  <a:prstClr val="black"/>
                </a:solidFill>
                <a:latin typeface="Arial" panose="020B0604020202020204" pitchFamily="34" charset="0"/>
                <a:cs typeface="Arial" panose="020B0604020202020204" pitchFamily="34" charset="0"/>
              </a:rPr>
              <a:t>	stung, and I blushed, and I suddenly forgot how to walk without being aware of every single part</a:t>
            </a:r>
          </a:p>
          <a:p>
            <a:pPr defTabSz="360000"/>
            <a:r>
              <a:rPr lang="en-US" sz="1400" dirty="0">
                <a:solidFill>
                  <a:prstClr val="black"/>
                </a:solidFill>
                <a:latin typeface="Arial" panose="020B0604020202020204" pitchFamily="34" charset="0"/>
                <a:cs typeface="Arial" panose="020B0604020202020204" pitchFamily="34" charset="0"/>
              </a:rPr>
              <a:t>	of my body. What to do? Where to go? I didn’t want to fight; I didn’t want to sit there with the two</a:t>
            </a:r>
          </a:p>
          <a:p>
            <a:pPr defTabSz="360000"/>
            <a:r>
              <a:rPr lang="en-US" sz="1400" dirty="0">
                <a:solidFill>
                  <a:prstClr val="black"/>
                </a:solidFill>
                <a:latin typeface="Arial" panose="020B0604020202020204" pitchFamily="34" charset="0"/>
                <a:cs typeface="Arial" panose="020B0604020202020204" pitchFamily="34" charset="0"/>
              </a:rPr>
              <a:t>5	of them; I didn’t want to go home. So, concentrating very hard on the empty No. 6</a:t>
            </a:r>
            <a:r>
              <a:rPr lang="en-US" sz="1400" baseline="30000" dirty="0">
                <a:solidFill>
                  <a:prstClr val="black"/>
                </a:solidFill>
                <a:latin typeface="Arial" panose="020B0604020202020204" pitchFamily="34" charset="0"/>
                <a:cs typeface="Arial" panose="020B0604020202020204" pitchFamily="34" charset="0"/>
              </a:rPr>
              <a:t>1 </a:t>
            </a:r>
            <a:r>
              <a:rPr lang="en-US" sz="1400" dirty="0">
                <a:solidFill>
                  <a:prstClr val="black"/>
                </a:solidFill>
                <a:latin typeface="Arial" panose="020B0604020202020204" pitchFamily="34" charset="0"/>
                <a:cs typeface="Arial" panose="020B0604020202020204" pitchFamily="34" charset="0"/>
              </a:rPr>
              <a:t>packets that</a:t>
            </a:r>
          </a:p>
          <a:p>
            <a:pPr defTabSz="360000"/>
            <a:r>
              <a:rPr lang="en-GB" sz="1400" dirty="0">
                <a:solidFill>
                  <a:prstClr val="black"/>
                </a:solidFill>
                <a:latin typeface="Arial" panose="020B0604020202020204" pitchFamily="34" charset="0"/>
                <a:cs typeface="Arial" panose="020B0604020202020204" pitchFamily="34" charset="0"/>
              </a:rPr>
              <a:t>	</a:t>
            </a:r>
            <a:r>
              <a:rPr lang="en-US" sz="1400" dirty="0">
                <a:solidFill>
                  <a:prstClr val="black"/>
                </a:solidFill>
                <a:latin typeface="Arial" panose="020B0604020202020204" pitchFamily="34" charset="0"/>
                <a:cs typeface="Arial" panose="020B0604020202020204" pitchFamily="34" charset="0"/>
              </a:rPr>
              <a:t>marked out the path between the girls and the boys, and not looking up or behind me or to either</a:t>
            </a:r>
          </a:p>
          <a:p>
            <a:pPr defTabSz="360000"/>
            <a:r>
              <a:rPr lang="en-US" sz="1400" dirty="0">
                <a:solidFill>
                  <a:prstClr val="black"/>
                </a:solidFill>
                <a:latin typeface="Arial" panose="020B0604020202020204" pitchFamily="34" charset="0"/>
                <a:cs typeface="Arial" panose="020B0604020202020204" pitchFamily="34" charset="0"/>
              </a:rPr>
              <a:t>	side, I headed back towards the massed ranks of the single males hanging off the </a:t>
            </a:r>
            <a:r>
              <a:rPr lang="en-US" sz="1400" dirty="0" err="1">
                <a:solidFill>
                  <a:prstClr val="black"/>
                </a:solidFill>
                <a:latin typeface="Arial" panose="020B0604020202020204" pitchFamily="34" charset="0"/>
                <a:cs typeface="Arial" panose="020B0604020202020204" pitchFamily="34" charset="0"/>
              </a:rPr>
              <a:t>swingboat</a:t>
            </a:r>
            <a:r>
              <a:rPr lang="en-US" sz="1400" dirty="0">
                <a:solidFill>
                  <a:prstClr val="black"/>
                </a:solidFill>
                <a:latin typeface="Arial" panose="020B0604020202020204" pitchFamily="34" charset="0"/>
                <a:cs typeface="Arial" panose="020B0604020202020204" pitchFamily="34" charset="0"/>
              </a:rPr>
              <a:t>. </a:t>
            </a:r>
          </a:p>
          <a:p>
            <a:pPr defTabSz="360000"/>
            <a:r>
              <a:rPr lang="en-US" sz="1400" dirty="0">
                <a:solidFill>
                  <a:prstClr val="black"/>
                </a:solidFill>
                <a:latin typeface="Arial" panose="020B0604020202020204" pitchFamily="34" charset="0"/>
                <a:cs typeface="Arial" panose="020B0604020202020204" pitchFamily="34" charset="0"/>
              </a:rPr>
              <a:t>	Halfway, I made my only error of </a:t>
            </a:r>
            <a:r>
              <a:rPr lang="en-US" sz="1400" dirty="0" err="1">
                <a:solidFill>
                  <a:prstClr val="black"/>
                </a:solidFill>
                <a:latin typeface="Arial" panose="020B0604020202020204" pitchFamily="34" charset="0"/>
                <a:cs typeface="Arial" panose="020B0604020202020204" pitchFamily="34" charset="0"/>
              </a:rPr>
              <a:t>judgement</a:t>
            </a:r>
            <a:r>
              <a:rPr lang="en-US" sz="1400" dirty="0">
                <a:solidFill>
                  <a:prstClr val="black"/>
                </a:solidFill>
                <a:latin typeface="Arial" panose="020B0604020202020204" pitchFamily="34" charset="0"/>
                <a:cs typeface="Arial" panose="020B0604020202020204" pitchFamily="34" charset="0"/>
              </a:rPr>
              <a:t>: I stopped and looked at my watch, although for the </a:t>
            </a:r>
          </a:p>
          <a:p>
            <a:pPr defTabSz="360000"/>
            <a:r>
              <a:rPr lang="en-US" sz="1400" dirty="0">
                <a:solidFill>
                  <a:prstClr val="black"/>
                </a:solidFill>
                <a:latin typeface="Arial" panose="020B0604020202020204" pitchFamily="34" charset="0"/>
                <a:cs typeface="Arial" panose="020B0604020202020204" pitchFamily="34" charset="0"/>
              </a:rPr>
              <a:t>	life of me I don’t know what I was attempting to convey, or who I was trying to kid. What sort of</a:t>
            </a:r>
          </a:p>
          <a:p>
            <a:pPr defTabSz="360000"/>
            <a:r>
              <a:rPr lang="en-US" sz="1400" dirty="0">
                <a:solidFill>
                  <a:prstClr val="black"/>
                </a:solidFill>
                <a:latin typeface="Arial" panose="020B0604020202020204" pitchFamily="34" charset="0"/>
                <a:cs typeface="Arial" panose="020B0604020202020204" pitchFamily="34" charset="0"/>
              </a:rPr>
              <a:t>10	time, after all, could make a thirteen-year-old boy spin away from a girl and towards a playground,</a:t>
            </a:r>
          </a:p>
          <a:p>
            <a:pPr defTabSz="360000"/>
            <a:r>
              <a:rPr lang="en-US" sz="1400" dirty="0">
                <a:solidFill>
                  <a:prstClr val="black"/>
                </a:solidFill>
                <a:latin typeface="Arial" panose="020B0604020202020204" pitchFamily="34" charset="0"/>
                <a:cs typeface="Arial" panose="020B0604020202020204" pitchFamily="34" charset="0"/>
              </a:rPr>
              <a:t>	palms sweating, heart racing, trying desperately not to cry? Certainly not four o’clock on a late </a:t>
            </a:r>
          </a:p>
          <a:p>
            <a:pPr defTabSz="360000"/>
            <a:r>
              <a:rPr lang="en-US" sz="1400" dirty="0">
                <a:solidFill>
                  <a:prstClr val="black"/>
                </a:solidFill>
                <a:latin typeface="Arial" panose="020B0604020202020204" pitchFamily="34" charset="0"/>
                <a:cs typeface="Arial" panose="020B0604020202020204" pitchFamily="34" charset="0"/>
              </a:rPr>
              <a:t>	September afternoon.</a:t>
            </a:r>
          </a:p>
          <a:p>
            <a:pPr defTabSz="360000"/>
            <a:endParaRPr lang="en-US" sz="1400" dirty="0">
              <a:solidFill>
                <a:prstClr val="black"/>
              </a:solidFill>
              <a:latin typeface="Arial" panose="020B0604020202020204" pitchFamily="34" charset="0"/>
              <a:cs typeface="Arial" panose="020B0604020202020204" pitchFamily="34" charset="0"/>
            </a:endParaRPr>
          </a:p>
          <a:p>
            <a:pPr defTabSz="360000"/>
            <a:endParaRPr lang="en-GB" sz="1400" dirty="0">
              <a:solidFill>
                <a:prstClr val="black"/>
              </a:solidFill>
              <a:latin typeface="Arial" panose="020B0604020202020204" pitchFamily="34" charset="0"/>
              <a:cs typeface="Arial" panose="020B0604020202020204" pitchFamily="34" charset="0"/>
            </a:endParaRPr>
          </a:p>
          <a:p>
            <a:pPr defTabSz="360000"/>
            <a:r>
              <a:rPr lang="en-US" sz="1400" baseline="30000" dirty="0">
                <a:solidFill>
                  <a:prstClr val="black"/>
                </a:solidFill>
                <a:latin typeface="Arial" panose="020B0604020202020204" pitchFamily="34" charset="0"/>
                <a:cs typeface="Arial" panose="020B0604020202020204" pitchFamily="34" charset="0"/>
              </a:rPr>
              <a:t>	1</a:t>
            </a:r>
            <a:r>
              <a:rPr lang="en-US" sz="1400" dirty="0">
                <a:solidFill>
                  <a:prstClr val="black"/>
                </a:solidFill>
                <a:latin typeface="Arial" panose="020B0604020202020204" pitchFamily="34" charset="0"/>
                <a:cs typeface="Arial" panose="020B0604020202020204" pitchFamily="34" charset="0"/>
              </a:rPr>
              <a:t> </a:t>
            </a:r>
            <a:r>
              <a:rPr lang="en-US" sz="1000" dirty="0">
                <a:solidFill>
                  <a:prstClr val="black"/>
                </a:solidFill>
                <a:latin typeface="Arial" panose="020B0604020202020204" pitchFamily="34" charset="0"/>
                <a:cs typeface="Arial" panose="020B0604020202020204" pitchFamily="34" charset="0"/>
              </a:rPr>
              <a:t>A popular brand of cigarettes</a:t>
            </a:r>
            <a:endParaRPr lang="en-GB" sz="1000" dirty="0">
              <a:solidFill>
                <a:prstClr val="black"/>
              </a:solidFill>
              <a:latin typeface="Arial" panose="020B0604020202020204" pitchFamily="34" charset="0"/>
              <a:cs typeface="Arial" panose="020B0604020202020204" pitchFamily="34" charset="0"/>
            </a:endParaRPr>
          </a:p>
        </p:txBody>
      </p:sp>
      <p:sp>
        <p:nvSpPr>
          <p:cNvPr id="5" name="Rounded Rectangle 4"/>
          <p:cNvSpPr/>
          <p:nvPr/>
        </p:nvSpPr>
        <p:spPr>
          <a:xfrm>
            <a:off x="6141742" y="647981"/>
            <a:ext cx="2664298" cy="5586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Brief introduction to the unseen extract to provide a broad context for linking to the set text extract</a:t>
            </a:r>
            <a:endParaRPr lang="en-GB" sz="1000" dirty="0">
              <a:latin typeface="Arial" panose="020B0604020202020204" pitchFamily="34" charset="0"/>
              <a:cs typeface="Arial" panose="020B0604020202020204" pitchFamily="34" charset="0"/>
            </a:endParaRPr>
          </a:p>
        </p:txBody>
      </p:sp>
      <p:cxnSp>
        <p:nvCxnSpPr>
          <p:cNvPr id="6" name="Straight Arrow Connector 5"/>
          <p:cNvCxnSpPr>
            <a:stCxn id="5" idx="1"/>
          </p:cNvCxnSpPr>
          <p:nvPr/>
        </p:nvCxnSpPr>
        <p:spPr>
          <a:xfrm flipH="1">
            <a:off x="1979712" y="927302"/>
            <a:ext cx="4162030" cy="378622"/>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Tree>
    <p:extLst>
      <p:ext uri="{BB962C8B-B14F-4D97-AF65-F5344CB8AC3E}">
        <p14:creationId xmlns:p14="http://schemas.microsoft.com/office/powerpoint/2010/main" val="3994149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1925" y="910094"/>
            <a:ext cx="7560840" cy="3539430"/>
          </a:xfrm>
          <a:prstGeom prst="rect">
            <a:avLst/>
          </a:prstGeom>
        </p:spPr>
        <p:txBody>
          <a:bodyPr wrap="square">
            <a:spAutoFit/>
          </a:bodyPr>
          <a:lstStyle/>
          <a:p>
            <a:pPr algn="ctr"/>
            <a:r>
              <a:rPr lang="en-GB" sz="1400" b="1" dirty="0">
                <a:latin typeface="Arial" panose="020B0604020202020204" pitchFamily="34" charset="0"/>
                <a:cs typeface="Arial" panose="020B0604020202020204" pitchFamily="34" charset="0"/>
              </a:rPr>
              <a:t>Section B </a:t>
            </a:r>
            <a:endParaRPr lang="en-GB" sz="1400" b="1" dirty="0" smtClean="0">
              <a:latin typeface="Arial" panose="020B0604020202020204" pitchFamily="34" charset="0"/>
              <a:cs typeface="Arial" panose="020B0604020202020204" pitchFamily="34" charset="0"/>
            </a:endParaRPr>
          </a:p>
          <a:p>
            <a:pPr algn="ctr"/>
            <a:endParaRPr lang="en-GB" sz="1400" b="1" dirty="0" smtClean="0">
              <a:latin typeface="Arial" panose="020B0604020202020204" pitchFamily="34" charset="0"/>
              <a:cs typeface="Arial" panose="020B0604020202020204" pitchFamily="34" charset="0"/>
            </a:endParaRPr>
          </a:p>
          <a:p>
            <a:pPr algn="ctr"/>
            <a:r>
              <a:rPr lang="en-GB" sz="1400" b="1" dirty="0" smtClean="0">
                <a:latin typeface="Arial" panose="020B0604020202020204" pitchFamily="34" charset="0"/>
                <a:cs typeface="Arial" panose="020B0604020202020204" pitchFamily="34" charset="0"/>
              </a:rPr>
              <a:t>19</a:t>
            </a:r>
            <a:r>
              <a:rPr lang="en-GB" sz="1400" b="1" baseline="30000" dirty="0" smtClean="0">
                <a:latin typeface="Arial" panose="020B0604020202020204" pitchFamily="34" charset="0"/>
                <a:cs typeface="Arial" panose="020B0604020202020204" pitchFamily="34" charset="0"/>
              </a:rPr>
              <a:t>th</a:t>
            </a:r>
            <a:r>
              <a:rPr lang="en-GB" sz="1400" b="1" dirty="0" smtClean="0">
                <a:latin typeface="Arial" panose="020B0604020202020204" pitchFamily="34" charset="0"/>
                <a:cs typeface="Arial" panose="020B0604020202020204" pitchFamily="34" charset="0"/>
              </a:rPr>
              <a:t> </a:t>
            </a:r>
            <a:r>
              <a:rPr lang="en-GB" sz="1400" b="1" dirty="0">
                <a:latin typeface="Arial" panose="020B0604020202020204" pitchFamily="34" charset="0"/>
                <a:cs typeface="Arial" panose="020B0604020202020204" pitchFamily="34" charset="0"/>
              </a:rPr>
              <a:t>century </a:t>
            </a:r>
            <a:r>
              <a:rPr lang="en-GB" sz="1400" b="1" dirty="0" smtClean="0">
                <a:latin typeface="Arial" panose="020B0604020202020204" pitchFamily="34" charset="0"/>
                <a:cs typeface="Arial" panose="020B0604020202020204" pitchFamily="34" charset="0"/>
              </a:rPr>
              <a:t>prose</a:t>
            </a:r>
          </a:p>
          <a:p>
            <a:pPr algn="ctr"/>
            <a:endParaRPr lang="en-GB" sz="1400" b="1" dirty="0">
              <a:latin typeface="Arial" panose="020B0604020202020204" pitchFamily="34" charset="0"/>
              <a:cs typeface="Arial" panose="020B0604020202020204" pitchFamily="34" charset="0"/>
            </a:endParaRPr>
          </a:p>
          <a:p>
            <a:r>
              <a:rPr lang="en-GB" sz="1400" b="1" i="1" dirty="0">
                <a:latin typeface="Arial" panose="020B0604020202020204" pitchFamily="34" charset="0"/>
                <a:cs typeface="Arial" panose="020B0604020202020204" pitchFamily="34" charset="0"/>
              </a:rPr>
              <a:t>Great Expectations </a:t>
            </a:r>
            <a:r>
              <a:rPr lang="en-GB" sz="1400" b="1" dirty="0">
                <a:latin typeface="Arial" panose="020B0604020202020204" pitchFamily="34" charset="0"/>
                <a:cs typeface="Arial" panose="020B0604020202020204" pitchFamily="34" charset="0"/>
              </a:rPr>
              <a:t>by Charles Dickens</a:t>
            </a:r>
          </a:p>
          <a:p>
            <a:endParaRPr lang="en-GB" sz="1400" b="1" dirty="0" smtClean="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Choose </a:t>
            </a:r>
            <a:r>
              <a:rPr lang="en-GB" sz="1400" b="1" dirty="0">
                <a:latin typeface="Arial" panose="020B0604020202020204" pitchFamily="34" charset="0"/>
                <a:cs typeface="Arial" panose="020B0604020202020204" pitchFamily="34" charset="0"/>
              </a:rPr>
              <a:t>ONE question.</a:t>
            </a:r>
          </a:p>
          <a:p>
            <a:endParaRPr lang="en-GB" sz="1400" b="1" dirty="0" smtClean="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You </a:t>
            </a:r>
            <a:r>
              <a:rPr lang="en-GB" sz="1400" b="1" dirty="0">
                <a:latin typeface="Arial" panose="020B0604020202020204" pitchFamily="34" charset="0"/>
                <a:cs typeface="Arial" panose="020B0604020202020204" pitchFamily="34" charset="0"/>
              </a:rPr>
              <a:t>are advised to spend about 45 minutes on this section.</a:t>
            </a:r>
          </a:p>
          <a:p>
            <a:endParaRPr lang="en-GB" sz="1400" b="1" dirty="0" smtClean="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EITHER </a:t>
            </a:r>
            <a:endParaRPr lang="en-GB" sz="1400" b="1" dirty="0">
              <a:latin typeface="Arial" panose="020B0604020202020204" pitchFamily="34" charset="0"/>
              <a:cs typeface="Arial" panose="020B0604020202020204" pitchFamily="34" charset="0"/>
            </a:endParaRPr>
          </a:p>
          <a:p>
            <a:endParaRPr lang="en-GB" sz="1400" b="1" dirty="0" smtClean="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7       Explore </a:t>
            </a:r>
            <a:r>
              <a:rPr lang="en-GB" sz="1400" b="1" dirty="0">
                <a:latin typeface="Arial" panose="020B0604020202020204" pitchFamily="34" charset="0"/>
                <a:cs typeface="Arial" panose="020B0604020202020204" pitchFamily="34" charset="0"/>
              </a:rPr>
              <a:t>how Dickens presents ideas about what makes a good person </a:t>
            </a:r>
            <a:r>
              <a:rPr lang="en-GB" sz="1400" b="1" dirty="0" smtClean="0">
                <a:latin typeface="Arial" panose="020B0604020202020204" pitchFamily="34" charset="0"/>
                <a:cs typeface="Arial" panose="020B0604020202020204" pitchFamily="34" charset="0"/>
              </a:rPr>
              <a:t>through  </a:t>
            </a:r>
          </a:p>
          <a:p>
            <a:r>
              <a:rPr lang="en-GB" sz="1400" b="1" dirty="0">
                <a:latin typeface="Arial" panose="020B0604020202020204" pitchFamily="34" charset="0"/>
                <a:cs typeface="Arial" panose="020B0604020202020204" pitchFamily="34" charset="0"/>
              </a:rPr>
              <a:t> </a:t>
            </a:r>
            <a:r>
              <a:rPr lang="en-GB" sz="1400" b="1" dirty="0" smtClean="0">
                <a:latin typeface="Arial" panose="020B0604020202020204" pitchFamily="34" charset="0"/>
                <a:cs typeface="Arial" panose="020B0604020202020204" pitchFamily="34" charset="0"/>
              </a:rPr>
              <a:t>        the </a:t>
            </a:r>
            <a:r>
              <a:rPr lang="en-GB" sz="1400" b="1" dirty="0">
                <a:latin typeface="Arial" panose="020B0604020202020204" pitchFamily="34" charset="0"/>
                <a:cs typeface="Arial" panose="020B0604020202020204" pitchFamily="34" charset="0"/>
              </a:rPr>
              <a:t>presentation of Joe, in this extract and elsewhere in the novel.</a:t>
            </a:r>
          </a:p>
          <a:p>
            <a:endParaRPr lang="en-GB" sz="1400" b="1" dirty="0" smtClean="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							   [</a:t>
            </a:r>
            <a:r>
              <a:rPr lang="en-GB" sz="1400" b="1" dirty="0">
                <a:latin typeface="Arial" panose="020B0604020202020204" pitchFamily="34" charset="0"/>
                <a:cs typeface="Arial" panose="020B0604020202020204" pitchFamily="34" charset="0"/>
              </a:rPr>
              <a:t>40</a:t>
            </a:r>
            <a:r>
              <a:rPr lang="en-GB" sz="1400" b="1" dirty="0" smtClean="0">
                <a:latin typeface="Arial" panose="020B0604020202020204" pitchFamily="34" charset="0"/>
                <a:cs typeface="Arial" panose="020B0604020202020204" pitchFamily="34" charset="0"/>
              </a:rPr>
              <a:t>] </a:t>
            </a:r>
            <a:endParaRPr lang="en-GB" sz="1400" b="1" dirty="0">
              <a:latin typeface="Arial" panose="020B0604020202020204" pitchFamily="34" charset="0"/>
              <a:cs typeface="Arial" panose="020B0604020202020204" pitchFamily="34" charset="0"/>
            </a:endParaRPr>
          </a:p>
        </p:txBody>
      </p:sp>
      <p:sp>
        <p:nvSpPr>
          <p:cNvPr id="9" name="Rounded Rectangle 8"/>
          <p:cNvSpPr/>
          <p:nvPr/>
        </p:nvSpPr>
        <p:spPr>
          <a:xfrm>
            <a:off x="6588224" y="2158328"/>
            <a:ext cx="2555776" cy="11986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demonstrate knowledge of relevant social, historical or cultural contexts, or literary conventions relating to the text and specific task, e.g. science fiction, the Gothic. </a:t>
            </a:r>
          </a:p>
          <a:p>
            <a:r>
              <a:rPr lang="en-GB" sz="1000" dirty="0" smtClean="0">
                <a:latin typeface="Arial" panose="020B0604020202020204" pitchFamily="34" charset="0"/>
                <a:cs typeface="Arial" panose="020B0604020202020204" pitchFamily="34" charset="0"/>
              </a:rPr>
              <a:t>N.B. AO3 has a lower weighting than AO1 and AO2</a:t>
            </a:r>
            <a:endParaRPr lang="en-GB" sz="1000" dirty="0">
              <a:latin typeface="Arial" panose="020B0604020202020204" pitchFamily="34" charset="0"/>
              <a:cs typeface="Arial" panose="020B0604020202020204" pitchFamily="34" charset="0"/>
            </a:endParaRPr>
          </a:p>
        </p:txBody>
      </p:sp>
      <p:sp>
        <p:nvSpPr>
          <p:cNvPr id="16" name="Rounded Rectangle 15"/>
          <p:cNvSpPr/>
          <p:nvPr/>
        </p:nvSpPr>
        <p:spPr>
          <a:xfrm>
            <a:off x="5310729" y="4232289"/>
            <a:ext cx="2016224" cy="68523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need to draw upon their wider knowledge of the set text</a:t>
            </a:r>
            <a:endParaRPr lang="en-GB" sz="1000" dirty="0">
              <a:latin typeface="Arial" panose="020B0604020202020204" pitchFamily="34" charset="0"/>
              <a:cs typeface="Arial" panose="020B0604020202020204" pitchFamily="34" charset="0"/>
            </a:endParaRPr>
          </a:p>
        </p:txBody>
      </p:sp>
      <p:sp>
        <p:nvSpPr>
          <p:cNvPr id="20" name="Rounded Rectangle 19"/>
          <p:cNvSpPr/>
          <p:nvPr/>
        </p:nvSpPr>
        <p:spPr>
          <a:xfrm>
            <a:off x="539552" y="4386838"/>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AO1 (8.75%), AO2 (8.75%) </a:t>
            </a:r>
            <a:endParaRPr lang="en-GB" sz="1000" dirty="0">
              <a:latin typeface="Arial" panose="020B0604020202020204" pitchFamily="34" charset="0"/>
              <a:cs typeface="Arial" panose="020B0604020202020204" pitchFamily="34" charset="0"/>
            </a:endParaRPr>
          </a:p>
        </p:txBody>
      </p:sp>
      <p:sp>
        <p:nvSpPr>
          <p:cNvPr id="23" name="Rounded Rectangle 22"/>
          <p:cNvSpPr/>
          <p:nvPr/>
        </p:nvSpPr>
        <p:spPr>
          <a:xfrm>
            <a:off x="2651051" y="4197812"/>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 AO4 (2.5%) </a:t>
            </a:r>
            <a:endParaRPr lang="en-GB" sz="1000" dirty="0">
              <a:latin typeface="Arial" panose="020B0604020202020204" pitchFamily="34" charset="0"/>
              <a:cs typeface="Arial" panose="020B0604020202020204" pitchFamily="34" charset="0"/>
            </a:endParaRPr>
          </a:p>
        </p:txBody>
      </p:sp>
      <p:sp>
        <p:nvSpPr>
          <p:cNvPr id="24" name="Rounded Rectangle 23"/>
          <p:cNvSpPr/>
          <p:nvPr/>
        </p:nvSpPr>
        <p:spPr>
          <a:xfrm>
            <a:off x="6868687" y="404664"/>
            <a:ext cx="2016224" cy="86641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must choose </a:t>
            </a:r>
            <a:r>
              <a:rPr lang="en-GB" sz="1000" b="1" u="sng" dirty="0" smtClean="0">
                <a:latin typeface="Arial" panose="020B0604020202020204" pitchFamily="34" charset="0"/>
                <a:cs typeface="Arial" panose="020B0604020202020204" pitchFamily="34" charset="0"/>
              </a:rPr>
              <a:t>one</a:t>
            </a:r>
            <a:r>
              <a:rPr lang="en-GB" sz="1000" dirty="0" smtClean="0">
                <a:latin typeface="Arial" panose="020B0604020202020204" pitchFamily="34" charset="0"/>
                <a:cs typeface="Arial" panose="020B0604020202020204" pitchFamily="34" charset="0"/>
              </a:rPr>
              <a:t> of the two questions available. The first question will always be an extract based question</a:t>
            </a:r>
            <a:endParaRPr lang="en-GB" sz="1000" dirty="0">
              <a:latin typeface="Arial" panose="020B0604020202020204" pitchFamily="34" charset="0"/>
              <a:cs typeface="Arial" panose="020B0604020202020204" pitchFamily="34" charset="0"/>
            </a:endParaRPr>
          </a:p>
        </p:txBody>
      </p:sp>
      <p:cxnSp>
        <p:nvCxnSpPr>
          <p:cNvPr id="25" name="Straight Arrow Connector 24"/>
          <p:cNvCxnSpPr/>
          <p:nvPr/>
        </p:nvCxnSpPr>
        <p:spPr>
          <a:xfrm flipH="1">
            <a:off x="1763688" y="797286"/>
            <a:ext cx="5105000" cy="147958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9" idx="1"/>
          </p:cNvCxnSpPr>
          <p:nvPr/>
        </p:nvCxnSpPr>
        <p:spPr>
          <a:xfrm flipH="1">
            <a:off x="4932040" y="2757660"/>
            <a:ext cx="1656184" cy="81535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6" idx="0"/>
          </p:cNvCxnSpPr>
          <p:nvPr/>
        </p:nvCxnSpPr>
        <p:spPr>
          <a:xfrm flipH="1" flipV="1">
            <a:off x="5292080" y="3900097"/>
            <a:ext cx="1026761" cy="33219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5" idx="0"/>
          </p:cNvCxnSpPr>
          <p:nvPr/>
        </p:nvCxnSpPr>
        <p:spPr>
          <a:xfrm flipH="1" flipV="1">
            <a:off x="7574163" y="4392755"/>
            <a:ext cx="323037" cy="570824"/>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0" idx="0"/>
          </p:cNvCxnSpPr>
          <p:nvPr/>
        </p:nvCxnSpPr>
        <p:spPr>
          <a:xfrm flipV="1">
            <a:off x="1547664" y="3900097"/>
            <a:ext cx="82966" cy="48674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6889088" y="4963579"/>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Mark allocation is the same as for the two-part Section A modern text question</a:t>
            </a:r>
            <a:endParaRPr lang="en-GB" sz="1000" dirty="0">
              <a:latin typeface="Arial" panose="020B0604020202020204" pitchFamily="34" charset="0"/>
              <a:cs typeface="Arial" panose="020B0604020202020204" pitchFamily="34" charset="0"/>
            </a:endParaRPr>
          </a:p>
        </p:txBody>
      </p:sp>
      <p:cxnSp>
        <p:nvCxnSpPr>
          <p:cNvPr id="18" name="Straight Arrow Connector 17"/>
          <p:cNvCxnSpPr>
            <a:stCxn id="23" idx="0"/>
          </p:cNvCxnSpPr>
          <p:nvPr/>
        </p:nvCxnSpPr>
        <p:spPr>
          <a:xfrm flipH="1" flipV="1">
            <a:off x="1763688" y="3900097"/>
            <a:ext cx="1895475" cy="29771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4031940" y="5001902"/>
            <a:ext cx="2520280" cy="10193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itchFamily="34" charset="0"/>
              <a:cs typeface="Arial" pitchFamily="34" charset="0"/>
            </a:endParaRPr>
          </a:p>
          <a:p>
            <a:r>
              <a:rPr lang="en-GB" sz="1000" dirty="0" smtClean="0">
                <a:latin typeface="Arial" pitchFamily="34" charset="0"/>
                <a:cs typeface="Arial" pitchFamily="34" charset="0"/>
              </a:rPr>
              <a:t>Responses should aim to be well balanced in terms of focus on the extract and elsewhere in the novel. The extract provides a springboard but the response needs to show understanding of the wider text</a:t>
            </a:r>
          </a:p>
          <a:p>
            <a:endParaRPr lang="en-GB" sz="1000" dirty="0">
              <a:latin typeface="Arial" panose="020B0604020202020204" pitchFamily="34" charset="0"/>
              <a:cs typeface="Arial" panose="020B0604020202020204" pitchFamily="34" charset="0"/>
            </a:endParaRPr>
          </a:p>
        </p:txBody>
      </p:sp>
      <p:cxnSp>
        <p:nvCxnSpPr>
          <p:cNvPr id="22" name="Straight Arrow Connector 21"/>
          <p:cNvCxnSpPr>
            <a:stCxn id="21" idx="0"/>
          </p:cNvCxnSpPr>
          <p:nvPr/>
        </p:nvCxnSpPr>
        <p:spPr>
          <a:xfrm flipH="1" flipV="1">
            <a:off x="4716016" y="3900098"/>
            <a:ext cx="576064" cy="110180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19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20" grpId="0" animBg="1"/>
      <p:bldP spid="23" grpId="0" animBg="1"/>
      <p:bldP spid="24" grpId="0" animBg="1"/>
      <p:bldP spid="15"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1115" y="188640"/>
            <a:ext cx="9036496" cy="5709255"/>
          </a:xfrm>
          <a:prstGeom prst="rect">
            <a:avLst/>
          </a:prstGeom>
        </p:spPr>
        <p:txBody>
          <a:bodyPr wrap="square">
            <a:spAutoFit/>
          </a:bodyPr>
          <a:lstStyle/>
          <a:p>
            <a:r>
              <a:rPr lang="en-GB" sz="1400" i="1" dirty="0">
                <a:latin typeface="Arial" panose="020B0604020202020204" pitchFamily="34" charset="0"/>
                <a:cs typeface="Arial" panose="020B0604020202020204" pitchFamily="34" charset="0"/>
              </a:rPr>
              <a:t> </a:t>
            </a:r>
            <a:r>
              <a:rPr lang="en-GB" sz="1400" i="1" dirty="0" smtClean="0">
                <a:latin typeface="Arial" panose="020B0604020202020204" pitchFamily="34" charset="0"/>
                <a:cs typeface="Arial" panose="020B0604020202020204" pitchFamily="34" charset="0"/>
              </a:rPr>
              <a:t>         </a:t>
            </a:r>
            <a:r>
              <a:rPr lang="en-GB" sz="1300" i="1" dirty="0" smtClean="0">
                <a:latin typeface="Arial" panose="020B0604020202020204" pitchFamily="34" charset="0"/>
                <a:cs typeface="Arial" panose="020B0604020202020204" pitchFamily="34" charset="0"/>
              </a:rPr>
              <a:t>In </a:t>
            </a:r>
            <a:r>
              <a:rPr lang="en-GB" sz="1300" i="1" dirty="0">
                <a:latin typeface="Arial" panose="020B0604020202020204" pitchFamily="34" charset="0"/>
                <a:cs typeface="Arial" panose="020B0604020202020204" pitchFamily="34" charset="0"/>
              </a:rPr>
              <a:t>this extract, Pip is recovering from a serious illness and Joe is with him. </a:t>
            </a:r>
            <a:endParaRPr lang="en-GB" sz="1300" dirty="0">
              <a:latin typeface="Arial" panose="020B0604020202020204" pitchFamily="34" charset="0"/>
              <a:cs typeface="Arial" panose="020B0604020202020204" pitchFamily="34" charset="0"/>
            </a:endParaRPr>
          </a:p>
          <a:p>
            <a:endParaRPr lang="en-GB" sz="1300" dirty="0" smtClean="0">
              <a:latin typeface="Arial" panose="020B0604020202020204" pitchFamily="34" charset="0"/>
              <a:cs typeface="Arial" panose="020B0604020202020204" pitchFamily="34" charset="0"/>
            </a:endParaRPr>
          </a:p>
          <a:p>
            <a:r>
              <a:rPr lang="en-GB" sz="1300" dirty="0" smtClean="0">
                <a:latin typeface="Arial" panose="020B0604020202020204" pitchFamily="34" charset="0"/>
                <a:cs typeface="Arial" panose="020B0604020202020204" pitchFamily="34" charset="0"/>
              </a:rPr>
              <a:t>          After </a:t>
            </a:r>
            <a:r>
              <a:rPr lang="en-GB" sz="1300" dirty="0">
                <a:latin typeface="Arial" panose="020B0604020202020204" pitchFamily="34" charset="0"/>
                <a:cs typeface="Arial" panose="020B0604020202020204" pitchFamily="34" charset="0"/>
              </a:rPr>
              <a:t>I had turned the worst point of my illness, I began to notice that while all its other features </a:t>
            </a:r>
            <a:r>
              <a:rPr lang="en-GB" sz="1300" dirty="0" smtClean="0">
                <a:latin typeface="Arial" panose="020B0604020202020204" pitchFamily="34" charset="0"/>
                <a:cs typeface="Arial" panose="020B0604020202020204" pitchFamily="34" charset="0"/>
              </a:rPr>
              <a:t> </a:t>
            </a: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changed</a:t>
            </a:r>
            <a:r>
              <a:rPr lang="en-GB" sz="1300" dirty="0">
                <a:latin typeface="Arial" panose="020B0604020202020204" pitchFamily="34" charset="0"/>
                <a:cs typeface="Arial" panose="020B0604020202020204" pitchFamily="34" charset="0"/>
              </a:rPr>
              <a:t>, this one consistent feature did not change. Whoever came about me, still settled into </a:t>
            </a:r>
            <a:endParaRPr lang="en-GB" sz="1300" dirty="0" smtClean="0">
              <a:latin typeface="Arial" panose="020B0604020202020204" pitchFamily="34" charset="0"/>
              <a:cs typeface="Arial" panose="020B0604020202020204" pitchFamily="34" charset="0"/>
            </a:endParaRP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Joe</a:t>
            </a:r>
            <a:r>
              <a:rPr lang="en-GB" sz="1300" dirty="0">
                <a:latin typeface="Arial" panose="020B0604020202020204" pitchFamily="34" charset="0"/>
                <a:cs typeface="Arial" panose="020B0604020202020204" pitchFamily="34" charset="0"/>
              </a:rPr>
              <a:t>. I opened my eyes in the night, and I saw in the great chair at the bedside, Joe. I opened my </a:t>
            </a:r>
            <a:endParaRPr lang="en-GB" sz="1300" dirty="0" smtClean="0">
              <a:latin typeface="Arial" panose="020B0604020202020204" pitchFamily="34" charset="0"/>
              <a:cs typeface="Arial" panose="020B0604020202020204" pitchFamily="34" charset="0"/>
            </a:endParaRP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eyes </a:t>
            </a:r>
            <a:r>
              <a:rPr lang="en-GB" sz="1300" dirty="0">
                <a:latin typeface="Arial" panose="020B0604020202020204" pitchFamily="34" charset="0"/>
                <a:cs typeface="Arial" panose="020B0604020202020204" pitchFamily="34" charset="0"/>
              </a:rPr>
              <a:t>in the day, and, sitting on the window– seat, smoking his pipe in the shaded open window, </a:t>
            </a:r>
            <a:r>
              <a:rPr lang="en-GB" sz="1300" dirty="0" smtClean="0">
                <a:latin typeface="Arial" panose="020B0604020202020204" pitchFamily="34" charset="0"/>
                <a:cs typeface="Arial" panose="020B0604020202020204" pitchFamily="34" charset="0"/>
              </a:rPr>
              <a:t>    </a:t>
            </a:r>
          </a:p>
          <a:p>
            <a:r>
              <a:rPr lang="en-GB" sz="1300" dirty="0" smtClean="0">
                <a:latin typeface="Arial" panose="020B0604020202020204" pitchFamily="34" charset="0"/>
                <a:cs typeface="Arial" panose="020B0604020202020204" pitchFamily="34" charset="0"/>
              </a:rPr>
              <a:t>5        still </a:t>
            </a:r>
            <a:r>
              <a:rPr lang="en-GB" sz="1300" dirty="0">
                <a:latin typeface="Arial" panose="020B0604020202020204" pitchFamily="34" charset="0"/>
                <a:cs typeface="Arial" panose="020B0604020202020204" pitchFamily="34" charset="0"/>
              </a:rPr>
              <a:t>I saw Joe. I asked for a cooling drink, and the dear hand that gave it me was Joe’s. I sank </a:t>
            </a:r>
            <a:r>
              <a:rPr lang="en-GB" sz="1300" dirty="0" smtClean="0">
                <a:latin typeface="Arial" panose="020B0604020202020204" pitchFamily="34" charset="0"/>
                <a:cs typeface="Arial" panose="020B0604020202020204" pitchFamily="34" charset="0"/>
              </a:rPr>
              <a:t>   </a:t>
            </a: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back </a:t>
            </a:r>
            <a:r>
              <a:rPr lang="en-GB" sz="1300" dirty="0">
                <a:latin typeface="Arial" panose="020B0604020202020204" pitchFamily="34" charset="0"/>
                <a:cs typeface="Arial" panose="020B0604020202020204" pitchFamily="34" charset="0"/>
              </a:rPr>
              <a:t>on the pillow after drinking, and the face that looked so hopefully and tenderly upon me was </a:t>
            </a:r>
            <a:r>
              <a:rPr lang="en-GB" sz="1300" dirty="0" smtClean="0">
                <a:latin typeface="Arial" panose="020B0604020202020204" pitchFamily="34" charset="0"/>
                <a:cs typeface="Arial" panose="020B0604020202020204" pitchFamily="34" charset="0"/>
              </a:rPr>
              <a:t> </a:t>
            </a: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the </a:t>
            </a:r>
            <a:r>
              <a:rPr lang="en-GB" sz="1300" dirty="0">
                <a:latin typeface="Arial" panose="020B0604020202020204" pitchFamily="34" charset="0"/>
                <a:cs typeface="Arial" panose="020B0604020202020204" pitchFamily="34" charset="0"/>
              </a:rPr>
              <a:t>face of Joe.</a:t>
            </a: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At </a:t>
            </a:r>
            <a:r>
              <a:rPr lang="en-GB" sz="1300" dirty="0">
                <a:latin typeface="Arial" panose="020B0604020202020204" pitchFamily="34" charset="0"/>
                <a:cs typeface="Arial" panose="020B0604020202020204" pitchFamily="34" charset="0"/>
              </a:rPr>
              <a:t>last, one day, I took courage, and said, ‘Is it Joe?’</a:t>
            </a:r>
          </a:p>
          <a:p>
            <a:pPr lvl="2"/>
            <a:r>
              <a:rPr lang="en-GB" sz="1300" dirty="0" smtClean="0">
                <a:latin typeface="Arial" panose="020B0604020202020204" pitchFamily="34" charset="0"/>
                <a:cs typeface="Arial" panose="020B0604020202020204" pitchFamily="34" charset="0"/>
              </a:rPr>
              <a:t>     And </a:t>
            </a:r>
            <a:r>
              <a:rPr lang="en-GB" sz="1300" dirty="0">
                <a:latin typeface="Arial" panose="020B0604020202020204" pitchFamily="34" charset="0"/>
                <a:cs typeface="Arial" panose="020B0604020202020204" pitchFamily="34" charset="0"/>
              </a:rPr>
              <a:t>the dear old home – voice answered, ‘Which it air, old chap.’</a:t>
            </a:r>
          </a:p>
          <a:p>
            <a:r>
              <a:rPr lang="en-GB" sz="1300" dirty="0" smtClean="0">
                <a:latin typeface="Arial" panose="020B0604020202020204" pitchFamily="34" charset="0"/>
                <a:cs typeface="Arial" panose="020B0604020202020204" pitchFamily="34" charset="0"/>
              </a:rPr>
              <a:t>10      ‘O </a:t>
            </a:r>
            <a:r>
              <a:rPr lang="en-GB" sz="1300" dirty="0">
                <a:latin typeface="Arial" panose="020B0604020202020204" pitchFamily="34" charset="0"/>
                <a:cs typeface="Arial" panose="020B0604020202020204" pitchFamily="34" charset="0"/>
              </a:rPr>
              <a:t>Joe, you break my heart! Look angry at me Joe. Strike me, Joe. Tell me of my ingratitude. </a:t>
            </a: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Don’t </a:t>
            </a:r>
            <a:r>
              <a:rPr lang="en-GB" sz="1300" dirty="0">
                <a:latin typeface="Arial" panose="020B0604020202020204" pitchFamily="34" charset="0"/>
                <a:cs typeface="Arial" panose="020B0604020202020204" pitchFamily="34" charset="0"/>
              </a:rPr>
              <a:t>be so good to me!’</a:t>
            </a:r>
          </a:p>
          <a:p>
            <a:r>
              <a:rPr lang="en-GB" sz="1300" dirty="0" smtClean="0">
                <a:latin typeface="Arial" panose="020B0604020202020204" pitchFamily="34" charset="0"/>
                <a:cs typeface="Arial" panose="020B0604020202020204" pitchFamily="34" charset="0"/>
              </a:rPr>
              <a:t>	     For</a:t>
            </a:r>
            <a:r>
              <a:rPr lang="en-GB" sz="1300" dirty="0">
                <a:latin typeface="Arial" panose="020B0604020202020204" pitchFamily="34" charset="0"/>
                <a:cs typeface="Arial" panose="020B0604020202020204" pitchFamily="34" charset="0"/>
              </a:rPr>
              <a:t>, Joe had actually laid his head down on the pillow at my side and put his arm round my </a:t>
            </a:r>
            <a:r>
              <a:rPr lang="en-GB" sz="1300" dirty="0" smtClean="0">
                <a:latin typeface="Arial" panose="020B0604020202020204" pitchFamily="34" charset="0"/>
                <a:cs typeface="Arial" panose="020B0604020202020204" pitchFamily="34" charset="0"/>
              </a:rPr>
              <a:t> </a:t>
            </a: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neck</a:t>
            </a:r>
            <a:r>
              <a:rPr lang="en-GB" sz="1300" dirty="0">
                <a:latin typeface="Arial" panose="020B0604020202020204" pitchFamily="34" charset="0"/>
                <a:cs typeface="Arial" panose="020B0604020202020204" pitchFamily="34" charset="0"/>
              </a:rPr>
              <a:t>, in his joy that I knew him.</a:t>
            </a:r>
          </a:p>
          <a:p>
            <a:r>
              <a:rPr lang="en-GB" sz="1300" dirty="0" smtClean="0">
                <a:latin typeface="Arial" panose="020B0604020202020204" pitchFamily="34" charset="0"/>
                <a:cs typeface="Arial" panose="020B0604020202020204" pitchFamily="34" charset="0"/>
              </a:rPr>
              <a:t>	     ‘</a:t>
            </a:r>
            <a:r>
              <a:rPr lang="en-GB" sz="1300" dirty="0">
                <a:latin typeface="Arial" panose="020B0604020202020204" pitchFamily="34" charset="0"/>
                <a:cs typeface="Arial" panose="020B0604020202020204" pitchFamily="34" charset="0"/>
              </a:rPr>
              <a:t>Which dear old Pip, old chap,’ said Joe, ‘you and me was ever friends. And when you’re </a:t>
            </a:r>
            <a:r>
              <a:rPr lang="en-GB" sz="1300" dirty="0" smtClean="0">
                <a:latin typeface="Arial" panose="020B0604020202020204" pitchFamily="34" charset="0"/>
                <a:cs typeface="Arial" panose="020B0604020202020204" pitchFamily="34" charset="0"/>
              </a:rPr>
              <a:t> </a:t>
            </a:r>
          </a:p>
          <a:p>
            <a:r>
              <a:rPr lang="en-GB" sz="1300" dirty="0" smtClean="0">
                <a:latin typeface="Arial" panose="020B0604020202020204" pitchFamily="34" charset="0"/>
                <a:cs typeface="Arial" panose="020B0604020202020204" pitchFamily="34" charset="0"/>
              </a:rPr>
              <a:t>15      well </a:t>
            </a:r>
            <a:r>
              <a:rPr lang="en-GB" sz="1300" dirty="0">
                <a:latin typeface="Arial" panose="020B0604020202020204" pitchFamily="34" charset="0"/>
                <a:cs typeface="Arial" panose="020B0604020202020204" pitchFamily="34" charset="0"/>
              </a:rPr>
              <a:t>enough to go out for a ride – what larks!’</a:t>
            </a:r>
          </a:p>
          <a:p>
            <a:r>
              <a:rPr lang="en-GB" sz="1300" dirty="0" smtClean="0">
                <a:latin typeface="Arial" panose="020B0604020202020204" pitchFamily="34" charset="0"/>
                <a:cs typeface="Arial" panose="020B0604020202020204" pitchFamily="34" charset="0"/>
              </a:rPr>
              <a:t>	     After </a:t>
            </a:r>
            <a:r>
              <a:rPr lang="en-GB" sz="1300" dirty="0">
                <a:latin typeface="Arial" panose="020B0604020202020204" pitchFamily="34" charset="0"/>
                <a:cs typeface="Arial" panose="020B0604020202020204" pitchFamily="34" charset="0"/>
              </a:rPr>
              <a:t>which, Joe withdrew to the window, and stood with his back towards me, wiping his </a:t>
            </a:r>
            <a:r>
              <a:rPr lang="en-GB" sz="1300" dirty="0" smtClean="0">
                <a:latin typeface="Arial" panose="020B0604020202020204" pitchFamily="34" charset="0"/>
                <a:cs typeface="Arial" panose="020B0604020202020204" pitchFamily="34" charset="0"/>
              </a:rPr>
              <a:t> </a:t>
            </a: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eyes</a:t>
            </a:r>
            <a:r>
              <a:rPr lang="en-GB" sz="1300" dirty="0">
                <a:latin typeface="Arial" panose="020B0604020202020204" pitchFamily="34" charset="0"/>
                <a:cs typeface="Arial" panose="020B0604020202020204" pitchFamily="34" charset="0"/>
              </a:rPr>
              <a:t>. And as my extreme weakness prevented me from getting up and going to him, I lay there, </a:t>
            </a:r>
            <a:endParaRPr lang="en-GB" sz="1300" dirty="0" smtClean="0">
              <a:latin typeface="Arial" panose="020B0604020202020204" pitchFamily="34" charset="0"/>
              <a:cs typeface="Arial" panose="020B0604020202020204" pitchFamily="34" charset="0"/>
            </a:endParaRPr>
          </a:p>
          <a:p>
            <a:r>
              <a:rPr lang="en-GB" sz="1300" dirty="0">
                <a:latin typeface="Arial" panose="020B0604020202020204" pitchFamily="34" charset="0"/>
                <a:cs typeface="Arial" panose="020B0604020202020204" pitchFamily="34" charset="0"/>
              </a:rPr>
              <a:t> </a:t>
            </a:r>
            <a:r>
              <a:rPr lang="en-GB" sz="1300" dirty="0" smtClean="0">
                <a:latin typeface="Arial" panose="020B0604020202020204" pitchFamily="34" charset="0"/>
                <a:cs typeface="Arial" panose="020B0604020202020204" pitchFamily="34" charset="0"/>
              </a:rPr>
              <a:t>         penitently </a:t>
            </a:r>
            <a:r>
              <a:rPr lang="en-GB" sz="1300" dirty="0">
                <a:latin typeface="Arial" panose="020B0604020202020204" pitchFamily="34" charset="0"/>
                <a:cs typeface="Arial" panose="020B0604020202020204" pitchFamily="34" charset="0"/>
              </a:rPr>
              <a:t>whispering, ‘O God bless him! O God bless this gentle Christian man!’</a:t>
            </a:r>
          </a:p>
          <a:p>
            <a:r>
              <a:rPr lang="en-GB" sz="1300" dirty="0" smtClean="0">
                <a:latin typeface="Arial" panose="020B0604020202020204" pitchFamily="34" charset="0"/>
                <a:cs typeface="Arial" panose="020B0604020202020204" pitchFamily="34" charset="0"/>
              </a:rPr>
              <a:t>	     Joe’s </a:t>
            </a:r>
            <a:r>
              <a:rPr lang="en-GB" sz="1300" dirty="0">
                <a:latin typeface="Arial" panose="020B0604020202020204" pitchFamily="34" charset="0"/>
                <a:cs typeface="Arial" panose="020B0604020202020204" pitchFamily="34" charset="0"/>
              </a:rPr>
              <a:t>eyes were red when I next found him beside me; but I was holding his hand, and we </a:t>
            </a:r>
            <a:endParaRPr lang="en-GB" sz="1300" dirty="0" smtClean="0">
              <a:latin typeface="Arial" panose="020B0604020202020204" pitchFamily="34" charset="0"/>
              <a:cs typeface="Arial" panose="020B0604020202020204" pitchFamily="34" charset="0"/>
            </a:endParaRPr>
          </a:p>
          <a:p>
            <a:r>
              <a:rPr lang="en-GB" sz="1300" dirty="0" smtClean="0">
                <a:latin typeface="Arial" panose="020B0604020202020204" pitchFamily="34" charset="0"/>
                <a:cs typeface="Arial" panose="020B0604020202020204" pitchFamily="34" charset="0"/>
              </a:rPr>
              <a:t>20       both </a:t>
            </a:r>
            <a:r>
              <a:rPr lang="en-GB" sz="1300" dirty="0">
                <a:latin typeface="Arial" panose="020B0604020202020204" pitchFamily="34" charset="0"/>
                <a:cs typeface="Arial" panose="020B0604020202020204" pitchFamily="34" charset="0"/>
              </a:rPr>
              <a:t>felt happy.</a:t>
            </a:r>
          </a:p>
          <a:p>
            <a:r>
              <a:rPr lang="en-GB" sz="1300" dirty="0" smtClean="0">
                <a:latin typeface="Arial" panose="020B0604020202020204" pitchFamily="34" charset="0"/>
                <a:cs typeface="Arial" panose="020B0604020202020204" pitchFamily="34" charset="0"/>
              </a:rPr>
              <a:t>	     ‘</a:t>
            </a:r>
            <a:r>
              <a:rPr lang="en-GB" sz="1300" dirty="0">
                <a:latin typeface="Arial" panose="020B0604020202020204" pitchFamily="34" charset="0"/>
                <a:cs typeface="Arial" panose="020B0604020202020204" pitchFamily="34" charset="0"/>
              </a:rPr>
              <a:t>How long, dear Joe?’</a:t>
            </a:r>
          </a:p>
          <a:p>
            <a:r>
              <a:rPr lang="en-GB" sz="1300" dirty="0" smtClean="0">
                <a:latin typeface="Arial" panose="020B0604020202020204" pitchFamily="34" charset="0"/>
                <a:cs typeface="Arial" panose="020B0604020202020204" pitchFamily="34" charset="0"/>
              </a:rPr>
              <a:t>	     ‘</a:t>
            </a:r>
            <a:r>
              <a:rPr lang="en-GB" sz="1300" dirty="0">
                <a:latin typeface="Arial" panose="020B0604020202020204" pitchFamily="34" charset="0"/>
                <a:cs typeface="Arial" panose="020B0604020202020204" pitchFamily="34" charset="0"/>
              </a:rPr>
              <a:t>Which you </a:t>
            </a:r>
            <a:r>
              <a:rPr lang="en-GB" sz="1300" dirty="0" err="1">
                <a:latin typeface="Arial" panose="020B0604020202020204" pitchFamily="34" charset="0"/>
                <a:cs typeface="Arial" panose="020B0604020202020204" pitchFamily="34" charset="0"/>
              </a:rPr>
              <a:t>meantersay</a:t>
            </a:r>
            <a:r>
              <a:rPr lang="en-GB" sz="1300" dirty="0">
                <a:latin typeface="Arial" panose="020B0604020202020204" pitchFamily="34" charset="0"/>
                <a:cs typeface="Arial" panose="020B0604020202020204" pitchFamily="34" charset="0"/>
              </a:rPr>
              <a:t>, Pip, how long have your illness lasted, dear old chap?’</a:t>
            </a:r>
          </a:p>
          <a:p>
            <a:r>
              <a:rPr lang="en-GB" sz="1300" dirty="0" smtClean="0">
                <a:latin typeface="Arial" panose="020B0604020202020204" pitchFamily="34" charset="0"/>
                <a:cs typeface="Arial" panose="020B0604020202020204" pitchFamily="34" charset="0"/>
              </a:rPr>
              <a:t>	     ‘</a:t>
            </a:r>
            <a:r>
              <a:rPr lang="en-GB" sz="1300" dirty="0">
                <a:latin typeface="Arial" panose="020B0604020202020204" pitchFamily="34" charset="0"/>
                <a:cs typeface="Arial" panose="020B0604020202020204" pitchFamily="34" charset="0"/>
              </a:rPr>
              <a:t>Yes Joe.’</a:t>
            </a:r>
          </a:p>
          <a:p>
            <a:r>
              <a:rPr lang="en-GB" sz="1300" dirty="0" smtClean="0">
                <a:latin typeface="Arial" panose="020B0604020202020204" pitchFamily="34" charset="0"/>
                <a:cs typeface="Arial" panose="020B0604020202020204" pitchFamily="34" charset="0"/>
              </a:rPr>
              <a:t>	     ‘</a:t>
            </a:r>
            <a:r>
              <a:rPr lang="en-GB" sz="1300" dirty="0">
                <a:latin typeface="Arial" panose="020B0604020202020204" pitchFamily="34" charset="0"/>
                <a:cs typeface="Arial" panose="020B0604020202020204" pitchFamily="34" charset="0"/>
              </a:rPr>
              <a:t>It’s the end of May, Pip. To–morrow is the first of June.’</a:t>
            </a:r>
          </a:p>
          <a:p>
            <a:r>
              <a:rPr lang="en-GB" sz="1300" dirty="0" smtClean="0">
                <a:latin typeface="Arial" panose="020B0604020202020204" pitchFamily="34" charset="0"/>
                <a:cs typeface="Arial" panose="020B0604020202020204" pitchFamily="34" charset="0"/>
              </a:rPr>
              <a:t>25	     ‘</a:t>
            </a:r>
            <a:r>
              <a:rPr lang="en-GB" sz="1300" dirty="0">
                <a:latin typeface="Arial" panose="020B0604020202020204" pitchFamily="34" charset="0"/>
                <a:cs typeface="Arial" panose="020B0604020202020204" pitchFamily="34" charset="0"/>
              </a:rPr>
              <a:t>And have you been here all the time, dear Joe?’</a:t>
            </a:r>
          </a:p>
          <a:p>
            <a:r>
              <a:rPr lang="en-GB" sz="1300" dirty="0" smtClean="0">
                <a:latin typeface="Arial" panose="020B0604020202020204" pitchFamily="34" charset="0"/>
                <a:cs typeface="Arial" panose="020B0604020202020204" pitchFamily="34" charset="0"/>
              </a:rPr>
              <a:t>	     ‘</a:t>
            </a:r>
            <a:r>
              <a:rPr lang="en-GB" sz="1300" dirty="0">
                <a:latin typeface="Arial" panose="020B0604020202020204" pitchFamily="34" charset="0"/>
                <a:cs typeface="Arial" panose="020B0604020202020204" pitchFamily="34" charset="0"/>
              </a:rPr>
              <a:t>Pretty nigh old chap.....’</a:t>
            </a:r>
          </a:p>
        </p:txBody>
      </p:sp>
      <p:sp>
        <p:nvSpPr>
          <p:cNvPr id="3" name="Rounded Rectangle 2"/>
          <p:cNvSpPr/>
          <p:nvPr/>
        </p:nvSpPr>
        <p:spPr>
          <a:xfrm>
            <a:off x="7524328" y="62046"/>
            <a:ext cx="1512168" cy="5586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Brief introduction to the set text extract to provide broad context</a:t>
            </a:r>
            <a:endParaRPr lang="en-GB" sz="1000" dirty="0">
              <a:latin typeface="Arial" panose="020B0604020202020204" pitchFamily="34" charset="0"/>
              <a:cs typeface="Arial" panose="020B0604020202020204" pitchFamily="34" charset="0"/>
            </a:endParaRPr>
          </a:p>
        </p:txBody>
      </p:sp>
      <p:cxnSp>
        <p:nvCxnSpPr>
          <p:cNvPr id="4" name="Straight Arrow Connector 3"/>
          <p:cNvCxnSpPr>
            <a:stCxn id="3" idx="1"/>
          </p:cNvCxnSpPr>
          <p:nvPr/>
        </p:nvCxnSpPr>
        <p:spPr>
          <a:xfrm flipH="1">
            <a:off x="6300192" y="341367"/>
            <a:ext cx="1224136" cy="0"/>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Tree>
    <p:extLst>
      <p:ext uri="{BB962C8B-B14F-4D97-AF65-F5344CB8AC3E}">
        <p14:creationId xmlns:p14="http://schemas.microsoft.com/office/powerpoint/2010/main" val="1623645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168879"/>
            <a:ext cx="7632848" cy="1384995"/>
          </a:xfrm>
          <a:prstGeom prst="rect">
            <a:avLst/>
          </a:prstGeom>
        </p:spPr>
        <p:txBody>
          <a:bodyPr wrap="square">
            <a:spAutoFit/>
          </a:bodyPr>
          <a:lstStyle/>
          <a:p>
            <a:r>
              <a:rPr lang="en-US" sz="1400" b="1" dirty="0" smtClean="0">
                <a:latin typeface="Arial" panose="020B0604020202020204" pitchFamily="34" charset="0"/>
                <a:cs typeface="Arial" panose="020B0604020202020204" pitchFamily="34" charset="0"/>
              </a:rPr>
              <a:t>OR</a:t>
            </a:r>
          </a:p>
          <a:p>
            <a:endParaRPr lang="en-US" sz="1400" b="1" dirty="0">
              <a:latin typeface="Arial" panose="020B0604020202020204" pitchFamily="34" charset="0"/>
              <a:cs typeface="Arial" panose="020B0604020202020204" pitchFamily="34" charset="0"/>
            </a:endParaRPr>
          </a:p>
          <a:p>
            <a:r>
              <a:rPr lang="en-US" sz="1400" b="1" dirty="0">
                <a:latin typeface="Arial" panose="020B0604020202020204" pitchFamily="34" charset="0"/>
                <a:cs typeface="Arial" panose="020B0604020202020204" pitchFamily="34" charset="0"/>
              </a:rPr>
              <a:t>8  </a:t>
            </a:r>
            <a:r>
              <a:rPr lang="en-US" sz="1400" b="1" dirty="0" smtClean="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Money is the source of all Pip’s problems.’ How far do you agree with this </a:t>
            </a:r>
            <a:r>
              <a:rPr lang="en-US" sz="1400" b="1" dirty="0" smtClean="0">
                <a:latin typeface="Arial" panose="020B0604020202020204" pitchFamily="34" charset="0"/>
                <a:cs typeface="Arial" panose="020B0604020202020204" pitchFamily="34" charset="0"/>
              </a:rPr>
              <a:t>view</a:t>
            </a:r>
            <a:r>
              <a:rPr lang="en-US" sz="1400" b="1" dirty="0">
                <a:latin typeface="Arial" panose="020B0604020202020204" pitchFamily="34" charset="0"/>
                <a:cs typeface="Arial" panose="020B0604020202020204" pitchFamily="34" charset="0"/>
              </a:rPr>
              <a:t>? </a:t>
            </a:r>
          </a:p>
          <a:p>
            <a:r>
              <a:rPr lang="en-US" sz="1400" b="1" dirty="0" smtClean="0">
                <a:latin typeface="Arial" panose="020B0604020202020204" pitchFamily="34" charset="0"/>
                <a:cs typeface="Arial" panose="020B0604020202020204" pitchFamily="34" charset="0"/>
              </a:rPr>
              <a:t>         Explore </a:t>
            </a:r>
            <a:r>
              <a:rPr lang="en-US" sz="1400" b="1" dirty="0">
                <a:latin typeface="Arial" panose="020B0604020202020204" pitchFamily="34" charset="0"/>
                <a:cs typeface="Arial" panose="020B0604020202020204" pitchFamily="34" charset="0"/>
              </a:rPr>
              <a:t>at least two moments from the novel to support your ideas. </a:t>
            </a:r>
          </a:p>
          <a:p>
            <a:endParaRPr lang="en-US" sz="1400" b="1" dirty="0" smtClean="0">
              <a:latin typeface="Arial" panose="020B0604020202020204" pitchFamily="34" charset="0"/>
              <a:cs typeface="Arial" panose="020B0604020202020204" pitchFamily="34" charset="0"/>
            </a:endParaRPr>
          </a:p>
          <a:p>
            <a:r>
              <a:rPr lang="en-US" sz="1400" b="1" dirty="0">
                <a:latin typeface="Arial" panose="020B0604020202020204" pitchFamily="34" charset="0"/>
                <a:cs typeface="Arial" panose="020B0604020202020204" pitchFamily="34" charset="0"/>
              </a:rPr>
              <a:t>	</a:t>
            </a:r>
            <a:r>
              <a:rPr lang="en-US" sz="1400" b="1" dirty="0" smtClean="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40</a:t>
            </a:r>
            <a:r>
              <a:rPr lang="en-US" sz="1400" b="1" dirty="0" smtClean="0">
                <a:latin typeface="Arial" panose="020B0604020202020204" pitchFamily="34" charset="0"/>
                <a:cs typeface="Arial" panose="020B0604020202020204" pitchFamily="34" charset="0"/>
              </a:rPr>
              <a:t>] </a:t>
            </a:r>
            <a:endParaRPr lang="en-US" sz="1400" b="1" dirty="0">
              <a:latin typeface="Arial" panose="020B0604020202020204" pitchFamily="34" charset="0"/>
              <a:cs typeface="Arial" panose="020B0604020202020204" pitchFamily="34" charset="0"/>
            </a:endParaRPr>
          </a:p>
        </p:txBody>
      </p:sp>
      <p:sp>
        <p:nvSpPr>
          <p:cNvPr id="4" name="Rounded Rectangle 3"/>
          <p:cNvSpPr/>
          <p:nvPr/>
        </p:nvSpPr>
        <p:spPr>
          <a:xfrm>
            <a:off x="6732240" y="330336"/>
            <a:ext cx="2016224" cy="1010432"/>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must choose </a:t>
            </a:r>
            <a:r>
              <a:rPr lang="en-GB" sz="1000" b="1" u="sng" dirty="0" smtClean="0">
                <a:latin typeface="Arial" panose="020B0604020202020204" pitchFamily="34" charset="0"/>
                <a:cs typeface="Arial" panose="020B0604020202020204" pitchFamily="34" charset="0"/>
              </a:rPr>
              <a:t>one</a:t>
            </a:r>
            <a:r>
              <a:rPr lang="en-GB" sz="1000" dirty="0" smtClean="0">
                <a:latin typeface="Arial" panose="020B0604020202020204" pitchFamily="34" charset="0"/>
                <a:cs typeface="Arial" panose="020B0604020202020204" pitchFamily="34" charset="0"/>
              </a:rPr>
              <a:t> of the two questions available. The second question will present candidates with a proposition to discuss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p:nvPr/>
        </p:nvCxnSpPr>
        <p:spPr>
          <a:xfrm flipH="1">
            <a:off x="3419872" y="785091"/>
            <a:ext cx="3312370" cy="84370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4841502" y="3645024"/>
            <a:ext cx="1800200" cy="667960"/>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will be asked to discuss a minimum of two moments from the set text</a:t>
            </a:r>
            <a:endParaRPr lang="en-GB" sz="1000" dirty="0">
              <a:latin typeface="Arial" panose="020B0604020202020204" pitchFamily="34" charset="0"/>
              <a:cs typeface="Arial" panose="020B0604020202020204" pitchFamily="34" charset="0"/>
            </a:endParaRPr>
          </a:p>
        </p:txBody>
      </p:sp>
      <p:cxnSp>
        <p:nvCxnSpPr>
          <p:cNvPr id="11" name="Straight Arrow Connector 10"/>
          <p:cNvCxnSpPr>
            <a:stCxn id="10" idx="0"/>
          </p:cNvCxnSpPr>
          <p:nvPr/>
        </p:nvCxnSpPr>
        <p:spPr>
          <a:xfrm flipH="1" flipV="1">
            <a:off x="2555776" y="1999816"/>
            <a:ext cx="3185826" cy="164520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55576" y="2693828"/>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AO1 (8.75%), AO2 (8.75%) </a:t>
            </a:r>
            <a:endParaRPr lang="en-GB" sz="1000" dirty="0">
              <a:latin typeface="Arial" panose="020B0604020202020204" pitchFamily="34" charset="0"/>
              <a:cs typeface="Arial" panose="020B0604020202020204" pitchFamily="34" charset="0"/>
            </a:endParaRPr>
          </a:p>
        </p:txBody>
      </p:sp>
      <p:sp>
        <p:nvSpPr>
          <p:cNvPr id="15" name="Rounded Rectangle 14"/>
          <p:cNvSpPr/>
          <p:nvPr/>
        </p:nvSpPr>
        <p:spPr>
          <a:xfrm>
            <a:off x="2812585" y="2993843"/>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 AO4 (2.5%) </a:t>
            </a:r>
            <a:endParaRPr lang="en-GB" sz="1000" dirty="0">
              <a:latin typeface="Arial" panose="020B0604020202020204" pitchFamily="34" charset="0"/>
              <a:cs typeface="Arial" panose="020B0604020202020204" pitchFamily="34" charset="0"/>
            </a:endParaRPr>
          </a:p>
        </p:txBody>
      </p:sp>
      <p:cxnSp>
        <p:nvCxnSpPr>
          <p:cNvPr id="16" name="Straight Arrow Connector 15"/>
          <p:cNvCxnSpPr/>
          <p:nvPr/>
        </p:nvCxnSpPr>
        <p:spPr>
          <a:xfrm flipV="1">
            <a:off x="1691680" y="1949228"/>
            <a:ext cx="0" cy="74460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5" idx="0"/>
          </p:cNvCxnSpPr>
          <p:nvPr/>
        </p:nvCxnSpPr>
        <p:spPr>
          <a:xfrm flipH="1" flipV="1">
            <a:off x="1835696" y="1949228"/>
            <a:ext cx="1985001" cy="104461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7308304" y="4105510"/>
            <a:ext cx="1728192" cy="619633"/>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Mark allocation is the same as for the two-part Section A modern text question</a:t>
            </a:r>
          </a:p>
        </p:txBody>
      </p:sp>
      <p:cxnSp>
        <p:nvCxnSpPr>
          <p:cNvPr id="18" name="Straight Arrow Connector 17"/>
          <p:cNvCxnSpPr>
            <a:stCxn id="13" idx="0"/>
          </p:cNvCxnSpPr>
          <p:nvPr/>
        </p:nvCxnSpPr>
        <p:spPr>
          <a:xfrm flipH="1" flipV="1">
            <a:off x="7956376" y="2502432"/>
            <a:ext cx="216024" cy="160307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3542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4" grpId="0" animBg="1"/>
      <p:bldP spid="15" grpId="0" animBg="1"/>
      <p:bldP spid="1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889</TotalTime>
  <Words>993</Words>
  <Application>Microsoft Office PowerPoint</Application>
  <PresentationFormat>On-screen Show (4:3)</PresentationFormat>
  <Paragraphs>161</Paragraphs>
  <Slides>8</Slides>
  <Notes>3</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Guidance</vt:lpstr>
      <vt:lpstr>PowerPoint Presentation</vt:lpstr>
      <vt:lpstr>PowerPoint Presentation</vt:lpstr>
      <vt:lpstr>PowerPoint Presentation</vt:lpstr>
      <vt:lpstr>PowerPoint Presentation</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English Literature J35101 interactive SAM</dc:title>
  <dc:creator>OCR</dc:creator>
  <cp:keywords>English, Literature, Modern, Literary</cp:keywords>
  <cp:lastModifiedBy>Edward Stokes</cp:lastModifiedBy>
  <cp:revision>68</cp:revision>
  <cp:lastPrinted>2015-07-09T10:29:38Z</cp:lastPrinted>
  <dcterms:created xsi:type="dcterms:W3CDTF">2015-07-09T09:01:30Z</dcterms:created>
  <dcterms:modified xsi:type="dcterms:W3CDTF">2016-03-01T14:31:44Z</dcterms:modified>
</cp:coreProperties>
</file>